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5"/>
  </p:notesMasterIdLst>
  <p:handoutMasterIdLst>
    <p:handoutMasterId r:id="rId56"/>
  </p:handoutMasterIdLst>
  <p:sldIdLst>
    <p:sldId id="256" r:id="rId2"/>
    <p:sldId id="334" r:id="rId3"/>
    <p:sldId id="335" r:id="rId4"/>
    <p:sldId id="337" r:id="rId5"/>
    <p:sldId id="313" r:id="rId6"/>
    <p:sldId id="353" r:id="rId7"/>
    <p:sldId id="324" r:id="rId8"/>
    <p:sldId id="325" r:id="rId9"/>
    <p:sldId id="319" r:id="rId10"/>
    <p:sldId id="327" r:id="rId11"/>
    <p:sldId id="328" r:id="rId12"/>
    <p:sldId id="329" r:id="rId13"/>
    <p:sldId id="330" r:id="rId14"/>
    <p:sldId id="331" r:id="rId15"/>
    <p:sldId id="332" r:id="rId16"/>
    <p:sldId id="333" r:id="rId17"/>
    <p:sldId id="336" r:id="rId18"/>
    <p:sldId id="363" r:id="rId19"/>
    <p:sldId id="366" r:id="rId20"/>
    <p:sldId id="384" r:id="rId21"/>
    <p:sldId id="368" r:id="rId22"/>
    <p:sldId id="369" r:id="rId23"/>
    <p:sldId id="370" r:id="rId24"/>
    <p:sldId id="371" r:id="rId25"/>
    <p:sldId id="372" r:id="rId26"/>
    <p:sldId id="373" r:id="rId27"/>
    <p:sldId id="374" r:id="rId28"/>
    <p:sldId id="375" r:id="rId29"/>
    <p:sldId id="376" r:id="rId30"/>
    <p:sldId id="385" r:id="rId31"/>
    <p:sldId id="386" r:id="rId32"/>
    <p:sldId id="387" r:id="rId33"/>
    <p:sldId id="388" r:id="rId34"/>
    <p:sldId id="389" r:id="rId35"/>
    <p:sldId id="382" r:id="rId36"/>
    <p:sldId id="390" r:id="rId37"/>
    <p:sldId id="391" r:id="rId38"/>
    <p:sldId id="392" r:id="rId39"/>
    <p:sldId id="393" r:id="rId40"/>
    <p:sldId id="394" r:id="rId41"/>
    <p:sldId id="395" r:id="rId42"/>
    <p:sldId id="396" r:id="rId43"/>
    <p:sldId id="397" r:id="rId44"/>
    <p:sldId id="398" r:id="rId45"/>
    <p:sldId id="399" r:id="rId46"/>
    <p:sldId id="400" r:id="rId47"/>
    <p:sldId id="401" r:id="rId48"/>
    <p:sldId id="402" r:id="rId49"/>
    <p:sldId id="403" r:id="rId50"/>
    <p:sldId id="404" r:id="rId51"/>
    <p:sldId id="405" r:id="rId52"/>
    <p:sldId id="406" r:id="rId53"/>
    <p:sldId id="40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132" autoAdjust="0"/>
    <p:restoredTop sz="93966" autoAdjust="0"/>
  </p:normalViewPr>
  <p:slideViewPr>
    <p:cSldViewPr snapToGrid="0">
      <p:cViewPr varScale="1">
        <p:scale>
          <a:sx n="88" d="100"/>
          <a:sy n="88" d="100"/>
        </p:scale>
        <p:origin x="950" y="67"/>
      </p:cViewPr>
      <p:guideLst>
        <p:guide orient="horz" pos="2160"/>
        <p:guide pos="2880"/>
      </p:guideLst>
    </p:cSldViewPr>
  </p:slideViewPr>
  <p:outlineViewPr>
    <p:cViewPr>
      <p:scale>
        <a:sx n="33" d="100"/>
        <a:sy n="33" d="100"/>
      </p:scale>
      <p:origin x="0" y="2722"/>
    </p:cViewPr>
  </p:outlineViewPr>
  <p:notesTextViewPr>
    <p:cViewPr>
      <p:scale>
        <a:sx n="1" d="1"/>
        <a:sy n="1" d="1"/>
      </p:scale>
      <p:origin x="0" y="0"/>
    </p:cViewPr>
  </p:notesTextViewPr>
  <p:sorterViewPr>
    <p:cViewPr varScale="1">
      <p:scale>
        <a:sx n="1" d="1"/>
        <a:sy n="1" d="1"/>
      </p:scale>
      <p:origin x="0" y="-1525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image" Target="../media/image5.emf"/><Relationship Id="rId1" Type="http://schemas.openxmlformats.org/officeDocument/2006/relationships/image" Target="../media/image4.emf"/><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emf"/><Relationship Id="rId1" Type="http://schemas.openxmlformats.org/officeDocument/2006/relationships/image" Target="../media/image23.wmf"/><Relationship Id="rId4"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C9005-9A53-8B4D-94EB-C649477BB0CB}" type="datetimeFigureOut">
              <a:rPr lang="en-US" smtClean="0"/>
              <a:t>10/30/2021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A449D5-C1E9-2945-87EC-8CE7931E7A32}" type="slidenum">
              <a:rPr lang="en-US" smtClean="0"/>
              <a:t>‹#›</a:t>
            </a:fld>
            <a:endParaRPr lang="en-US" dirty="0"/>
          </a:p>
        </p:txBody>
      </p:sp>
    </p:spTree>
    <p:extLst>
      <p:ext uri="{BB962C8B-B14F-4D97-AF65-F5344CB8AC3E}">
        <p14:creationId xmlns:p14="http://schemas.microsoft.com/office/powerpoint/2010/main" val="28338831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21552-AA6F-4718-8FC9-3AF2995C81D8}" type="datetimeFigureOut">
              <a:rPr lang="en-US" smtClean="0"/>
              <a:t>10/30/2021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086B9-A8B0-4AE3-92C3-A6D25073F961}" type="slidenum">
              <a:rPr lang="en-US" smtClean="0"/>
              <a:t>‹#›</a:t>
            </a:fld>
            <a:endParaRPr lang="en-US" dirty="0"/>
          </a:p>
        </p:txBody>
      </p:sp>
    </p:spTree>
    <p:extLst>
      <p:ext uri="{BB962C8B-B14F-4D97-AF65-F5344CB8AC3E}">
        <p14:creationId xmlns:p14="http://schemas.microsoft.com/office/powerpoint/2010/main" val="12626587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(afternoon). </a:t>
            </a:r>
          </a:p>
          <a:p>
            <a:r>
              <a:rPr lang="en-US" sz="1200" kern="1200" dirty="0">
                <a:solidFill>
                  <a:schemeClr val="tx1"/>
                </a:solidFill>
                <a:effectLst/>
                <a:latin typeface="+mn-lt"/>
                <a:ea typeface="+mn-ea"/>
                <a:cs typeface="+mn-cs"/>
              </a:rPr>
              <a:t>In this talk we will discuss Long-term Failure Prediction based on Alternating Renewal Process Model of Global Risk Network. </a:t>
            </a:r>
          </a:p>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a:t>
            </a:fld>
            <a:endParaRPr lang="en-US" dirty="0"/>
          </a:p>
        </p:txBody>
      </p:sp>
    </p:spTree>
    <p:extLst>
      <p:ext uri="{BB962C8B-B14F-4D97-AF65-F5344CB8AC3E}">
        <p14:creationId xmlns:p14="http://schemas.microsoft.com/office/powerpoint/2010/main" val="40598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Internal activation: probability of dormant risk </a:t>
            </a:r>
            <a:r>
              <a:rPr lang="en-US" sz="1200" i="1" kern="1200" dirty="0">
                <a:solidFill>
                  <a:schemeClr val="tx1"/>
                </a:solidFill>
                <a:effectLst/>
                <a:latin typeface="+mn-lt"/>
                <a:ea typeface="+mn-ea"/>
                <a:cs typeface="+mn-cs"/>
              </a:rPr>
              <a:t>i </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pi </a:t>
            </a:r>
            <a:r>
              <a:rPr lang="en-US" sz="1200" kern="1200" dirty="0">
                <a:solidFill>
                  <a:schemeClr val="tx1"/>
                </a:solidFill>
                <a:effectLst/>
                <a:latin typeface="+mn-lt"/>
                <a:ea typeface="+mn-ea"/>
                <a:cs typeface="+mn-cs"/>
              </a:rPr>
              <a:t>) being</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triggered internally. </a:t>
            </a:r>
            <a:endParaRPr lang="en-US" dirty="0"/>
          </a:p>
          <a:p>
            <a:r>
              <a:rPr lang="en-US" sz="1200" kern="1200" dirty="0">
                <a:solidFill>
                  <a:schemeClr val="tx1"/>
                </a:solidFill>
                <a:effectLst/>
                <a:latin typeface="+mn-lt"/>
                <a:ea typeface="+mn-ea"/>
                <a:cs typeface="+mn-cs"/>
              </a:rPr>
              <a:t>External activation: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probability of dormant</a:t>
            </a:r>
            <a:r>
              <a:rPr lang="en-US" sz="1200" i="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risk </a:t>
            </a:r>
            <a:r>
              <a:rPr lang="en-US" sz="1200" i="1" kern="1200" dirty="0">
                <a:solidFill>
                  <a:schemeClr val="tx1"/>
                </a:solidFill>
                <a:effectLst/>
                <a:latin typeface="+mn-lt"/>
                <a:ea typeface="+mn-ea"/>
                <a:cs typeface="+mn-cs"/>
              </a:rPr>
              <a:t>i </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ˆ</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 being triggered externally.</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Internal recovery: probability of active risk </a:t>
            </a:r>
            <a:r>
              <a:rPr lang="en-US" sz="1200" i="1" kern="1200" dirty="0">
                <a:solidFill>
                  <a:schemeClr val="tx1"/>
                </a:solidFill>
                <a:effectLst/>
                <a:latin typeface="+mn-lt"/>
                <a:ea typeface="+mn-ea"/>
                <a:cs typeface="+mn-cs"/>
              </a:rPr>
              <a:t>i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ˆ</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 recovering.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average of probability of external activation by internal activation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around 2.69 for the 2013 network and 3.07 for the 2017 network. Despite β being smaller than α, the network structure amplifies the effects of external activations. </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2</a:t>
            </a:fld>
            <a:endParaRPr lang="en-US" dirty="0"/>
          </a:p>
        </p:txBody>
      </p:sp>
    </p:spTree>
    <p:extLst>
      <p:ext uri="{BB962C8B-B14F-4D97-AF65-F5344CB8AC3E}">
        <p14:creationId xmlns:p14="http://schemas.microsoft.com/office/powerpoint/2010/main" val="358391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risks in the 2017 network tend to cluster together and are more likely to be triggered externally in general. A few risks in the 2013 network are almost isolated and are always triggered internally, including 20 “Vulnerability to geomagnetic storms” (6 neighbors), 26 “Militarization of space” (5 neighbors), 47 “Proliferation of orbital debris” (3 neighbors) and 49 “Unforeseen consequences of nanotechnology” (2 neighbors).</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3</a:t>
            </a:fld>
            <a:endParaRPr lang="en-US" dirty="0"/>
          </a:p>
        </p:txBody>
      </p:sp>
    </p:spTree>
    <p:extLst>
      <p:ext uri="{BB962C8B-B14F-4D97-AF65-F5344CB8AC3E}">
        <p14:creationId xmlns:p14="http://schemas.microsoft.com/office/powerpoint/2010/main" val="2728456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2013 to 2017, the most significant changes of risk influences are economic and technological ones. The economic risks used to be the most influential risks and had the highest impact on other risks. However, as of 2017, their influences have decreased. In 2013, technological risks were the most vulnerable risks and had very limited influences on others. Although they are still the least influential risks in 2017, we can see an increasing trend in their influence. </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4</a:t>
            </a:fld>
            <a:endParaRPr lang="en-US" dirty="0"/>
          </a:p>
        </p:txBody>
      </p:sp>
    </p:spTree>
    <p:extLst>
      <p:ext uri="{BB962C8B-B14F-4D97-AF65-F5344CB8AC3E}">
        <p14:creationId xmlns:p14="http://schemas.microsoft.com/office/powerpoint/2010/main" val="2304351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Asymptotic mean-field stable frequencies of selected risks being active are shown for 2013 risk network. Each frequency value is averaged over 1000 runs. For time denoted on x axis as Inf, the frequencies are calculated by above</a:t>
            </a:r>
            <a:r>
              <a:rPr lang="en-US" sz="1200" kern="1200" baseline="0" dirty="0">
                <a:solidFill>
                  <a:schemeClr val="tx1"/>
                </a:solidFill>
                <a:effectLst/>
                <a:latin typeface="+mn-lt"/>
                <a:ea typeface="+mn-ea"/>
                <a:cs typeface="+mn-cs"/>
              </a:rPr>
              <a:t> equation</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11</a:t>
            </a:fld>
            <a:endParaRPr lang="en-US" dirty="0"/>
          </a:p>
        </p:txBody>
      </p:sp>
    </p:spTree>
    <p:extLst>
      <p:ext uri="{BB962C8B-B14F-4D97-AF65-F5344CB8AC3E}">
        <p14:creationId xmlns:p14="http://schemas.microsoft.com/office/powerpoint/2010/main" val="4161487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2013 to 2017 five risk categories remain the same, while around 20 risks vanish or merge into other risks. Risk 10, “Unmanageable inflation or deflation” splits into risk 02 “Deflation in a major economy” and 09 “Unmanageable inflation”.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T</a:t>
            </a:r>
            <a:r>
              <a:rPr lang="en-US" sz="1200" kern="1200" dirty="0">
                <a:solidFill>
                  <a:schemeClr val="tx1"/>
                </a:solidFill>
                <a:effectLst/>
                <a:latin typeface="+mn-lt"/>
                <a:ea typeface="+mn-ea"/>
                <a:cs typeface="+mn-cs"/>
              </a:rPr>
              <a:t>he probabilities of economic risks generally and significantly decrease, reflecting a gradual global recovery from the 2008 economic crisis. </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12</a:t>
            </a:fld>
            <a:endParaRPr lang="en-US" dirty="0"/>
          </a:p>
        </p:txBody>
      </p:sp>
    </p:spTree>
    <p:extLst>
      <p:ext uri="{BB962C8B-B14F-4D97-AF65-F5344CB8AC3E}">
        <p14:creationId xmlns:p14="http://schemas.microsoft.com/office/powerpoint/2010/main" val="86194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Risk 15 “Mismanaged urbanization” changes from Environmental to Geopolitical and is renamed as risk 21 “Failure of urban planning”.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 made risks decrease, while only nature risks 10 “Extreme weather events” and 13 “Major natural disasters” increase.</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13</a:t>
            </a:fld>
            <a:endParaRPr lang="en-US" dirty="0"/>
          </a:p>
        </p:txBody>
      </p:sp>
    </p:spTree>
    <p:extLst>
      <p:ext uri="{BB962C8B-B14F-4D97-AF65-F5344CB8AC3E}">
        <p14:creationId xmlns:p14="http://schemas.microsoft.com/office/powerpoint/2010/main" val="2850923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Risk 30 “Widespread illicit trade” is changed from Geopolitical to Economic and renamed as risk 07 “Illicit trade”, whereas Risk 24 “Profound social instability” is newly proposed.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Only 07 “Illicit trade”</a:t>
            </a:r>
            <a:r>
              <a:rPr lang="en-US" sz="1200" kern="1200" baseline="0" dirty="0">
                <a:solidFill>
                  <a:schemeClr val="tx1"/>
                </a:solidFill>
                <a:effectLst/>
                <a:latin typeface="+mn-lt"/>
                <a:ea typeface="+mn-ea"/>
                <a:cs typeface="+mn-cs"/>
              </a:rPr>
              <a:t> and</a:t>
            </a:r>
            <a:r>
              <a:rPr lang="en-US" sz="1200" kern="1200" dirty="0">
                <a:solidFill>
                  <a:schemeClr val="tx1"/>
                </a:solidFill>
                <a:effectLst/>
                <a:latin typeface="+mn-lt"/>
                <a:ea typeface="+mn-ea"/>
                <a:cs typeface="+mn-cs"/>
              </a:rPr>
              <a:t> 18 “Large scale terrorist attacks” significantly increase in the category of geopolitical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risks. </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14</a:t>
            </a:fld>
            <a:endParaRPr lang="en-US" dirty="0"/>
          </a:p>
        </p:txBody>
      </p:sp>
    </p:spTree>
    <p:extLst>
      <p:ext uri="{BB962C8B-B14F-4D97-AF65-F5344CB8AC3E}">
        <p14:creationId xmlns:p14="http://schemas.microsoft.com/office/powerpoint/2010/main" val="3279506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Only 23 “Large scale involuntary migration” significantly increase in the category of societal risks.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15</a:t>
            </a:fld>
            <a:endParaRPr lang="en-US" dirty="0"/>
          </a:p>
        </p:txBody>
      </p:sp>
    </p:spTree>
    <p:extLst>
      <p:ext uri="{BB962C8B-B14F-4D97-AF65-F5344CB8AC3E}">
        <p14:creationId xmlns:p14="http://schemas.microsoft.com/office/powerpoint/2010/main" val="781724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Risk 30 “Massive incident of data fraud/theft” increases due to the boom of private data in the internet era. </a:t>
            </a: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16</a:t>
            </a:fld>
            <a:endParaRPr lang="en-US" dirty="0"/>
          </a:p>
        </p:txBody>
      </p:sp>
    </p:spTree>
    <p:extLst>
      <p:ext uri="{BB962C8B-B14F-4D97-AF65-F5344CB8AC3E}">
        <p14:creationId xmlns:p14="http://schemas.microsoft.com/office/powerpoint/2010/main" val="2912762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influence of risk 01 “Asset bubbles in a major economy” in the 2017 network is most pronounced of economic risks, with the top three influenced risks being economic. The top sixteen influenced risks are simply the nearest neighbors of the source risk. When testing the influence of other risks in both the 2013 and the 2017 networks, we found that for any risk </a:t>
            </a:r>
            <a:r>
              <a:rPr lang="en-US" sz="1200" i="1" kern="1200" dirty="0">
                <a:solidFill>
                  <a:schemeClr val="tx1"/>
                </a:solidFill>
                <a:effectLst/>
                <a:latin typeface="+mn-lt"/>
                <a:ea typeface="+mn-ea"/>
                <a:cs typeface="+mn-cs"/>
              </a:rPr>
              <a:t>i </a:t>
            </a:r>
            <a:r>
              <a:rPr lang="en-US" sz="1200" kern="1200" dirty="0">
                <a:solidFill>
                  <a:schemeClr val="tx1"/>
                </a:solidFill>
                <a:effectLst/>
                <a:latin typeface="+mn-lt"/>
                <a:ea typeface="+mn-ea"/>
                <a:cs typeface="+mn-cs"/>
              </a:rPr>
              <a:t>with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nearest neighbors, its top </a:t>
            </a:r>
            <a:r>
              <a:rPr lang="en-US" sz="1200" i="1" kern="1200" dirty="0">
                <a:solidFill>
                  <a:schemeClr val="tx1"/>
                </a:solidFill>
                <a:effectLst/>
                <a:latin typeface="+mn-lt"/>
                <a:ea typeface="+mn-ea"/>
                <a:cs typeface="+mn-cs"/>
              </a:rPr>
              <a:t>n </a:t>
            </a:r>
            <a:r>
              <a:rPr lang="en-US" sz="1200" kern="1200" dirty="0">
                <a:solidFill>
                  <a:schemeClr val="tx1"/>
                </a:solidFill>
                <a:effectLst/>
                <a:latin typeface="+mn-lt"/>
                <a:ea typeface="+mn-ea"/>
                <a:cs typeface="+mn-cs"/>
              </a:rPr>
              <a:t>influenced risks are always those neighbors. The topology of the network has a prominent effect on the influence. Figure shows an example of the difference of influences of risks on their one-hop (nearest) and two-hops neighbors in 2017 network. One-hop neighbors are immediately affected, but the impact decreases with time; while two- hop neighbors need more time to react, with a peak at approximately 20 time steps.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shows a Monte Carlo simulation of risk influences. For each risk </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 we calculate separately the average influence on the risks in its first and second neighborhood layers. We activate the risk </a:t>
            </a:r>
            <a:r>
              <a:rPr lang="en-US" sz="1200" i="1" kern="1200" dirty="0">
                <a:solidFill>
                  <a:schemeClr val="tx1"/>
                </a:solidFill>
                <a:effectLst/>
                <a:latin typeface="+mn-lt"/>
                <a:ea typeface="+mn-ea"/>
                <a:cs typeface="+mn-cs"/>
              </a:rPr>
              <a:t>i </a:t>
            </a:r>
            <a:r>
              <a:rPr lang="en-US" sz="1200" kern="1200" dirty="0">
                <a:solidFill>
                  <a:schemeClr val="tx1"/>
                </a:solidFill>
                <a:effectLst/>
                <a:latin typeface="+mn-lt"/>
                <a:ea typeface="+mn-ea"/>
                <a:cs typeface="+mn-cs"/>
              </a:rPr>
              <a:t>at step 0 and record its influences at every time step. Each influence value in the plot is averaged over 1000 runs and 30 risks.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8234FBE9-41FD-C242-98D5-CAE518297DF6}" type="slidenum">
              <a:rPr lang="en-US" smtClean="0"/>
              <a:pPr/>
              <a:t>17</a:t>
            </a:fld>
            <a:endParaRPr lang="en-US" dirty="0"/>
          </a:p>
        </p:txBody>
      </p:sp>
    </p:spTree>
    <p:extLst>
      <p:ext uri="{BB962C8B-B14F-4D97-AF65-F5344CB8AC3E}">
        <p14:creationId xmlns:p14="http://schemas.microsoft.com/office/powerpoint/2010/main" val="1009253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interesting topic is global risk network analysis. First and foremost, we need high quality data for any in-depth study. However, …. Moreover, …</a:t>
            </a:r>
          </a:p>
        </p:txBody>
      </p:sp>
      <p:sp>
        <p:nvSpPr>
          <p:cNvPr id="4" name="Slide Number Placeholder 3"/>
          <p:cNvSpPr>
            <a:spLocks noGrp="1"/>
          </p:cNvSpPr>
          <p:nvPr>
            <p:ph type="sldNum" sz="quarter" idx="5"/>
          </p:nvPr>
        </p:nvSpPr>
        <p:spPr/>
        <p:txBody>
          <a:bodyPr/>
          <a:lstStyle/>
          <a:p>
            <a:fld id="{8234FBE9-41FD-C242-98D5-CAE518297DF6}" type="slidenum">
              <a:rPr lang="en-US" smtClean="0"/>
              <a:pPr/>
              <a:t>18</a:t>
            </a:fld>
            <a:endParaRPr lang="en-US"/>
          </a:p>
        </p:txBody>
      </p:sp>
    </p:spTree>
    <p:extLst>
      <p:ext uri="{BB962C8B-B14F-4D97-AF65-F5344CB8AC3E}">
        <p14:creationId xmlns:p14="http://schemas.microsoft.com/office/powerpoint/2010/main" val="1354017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GDELT (https://</a:t>
            </a:r>
            <a:r>
              <a:rPr lang="en-US" dirty="0" err="1"/>
              <a:t>www.gdeltproject.org</a:t>
            </a:r>
            <a:r>
              <a:rPr lang="en-US" dirty="0"/>
              <a:t>) is one large news event websites that are used to analyze threats. </a:t>
            </a:r>
          </a:p>
          <a:p>
            <a:r>
              <a:rPr lang="en-US" sz="1200" b="0" i="0" u="none" strike="noStrike" kern="1200" dirty="0">
                <a:solidFill>
                  <a:schemeClr val="tx1"/>
                </a:solidFill>
                <a:effectLst/>
                <a:latin typeface="+mn-lt"/>
                <a:ea typeface="+mn-ea"/>
                <a:cs typeface="+mn-cs"/>
              </a:rPr>
              <a:t>[1] Lu, </a:t>
            </a:r>
            <a:r>
              <a:rPr lang="en-US" sz="1200" b="0" i="0" u="none" strike="noStrike" kern="1200" dirty="0" err="1">
                <a:solidFill>
                  <a:schemeClr val="tx1"/>
                </a:solidFill>
                <a:effectLst/>
                <a:latin typeface="+mn-lt"/>
                <a:ea typeface="+mn-ea"/>
                <a:cs typeface="+mn-cs"/>
              </a:rPr>
              <a:t>Xiaoyan</a:t>
            </a:r>
            <a:r>
              <a:rPr lang="en-US" sz="1200" b="0" i="0" u="none" strike="noStrike" kern="1200" dirty="0">
                <a:solidFill>
                  <a:schemeClr val="tx1"/>
                </a:solidFill>
                <a:effectLst/>
                <a:latin typeface="+mn-lt"/>
                <a:ea typeface="+mn-ea"/>
                <a:cs typeface="+mn-cs"/>
              </a:rPr>
              <a:t>, and Boleslaw Szymanski. "Predicting viral news events in online media." </a:t>
            </a:r>
            <a:r>
              <a:rPr lang="en-US" sz="1200" b="0" i="1" u="none" strike="noStrike" kern="1200" dirty="0">
                <a:solidFill>
                  <a:schemeClr val="tx1"/>
                </a:solidFill>
                <a:effectLst/>
                <a:latin typeface="+mn-lt"/>
                <a:ea typeface="+mn-ea"/>
                <a:cs typeface="+mn-cs"/>
              </a:rPr>
              <a:t>2017 IEEE International Parallel and Distribute</a:t>
            </a:r>
          </a:p>
          <a:p>
            <a:endParaRPr lang="en-US" sz="1200" b="0" i="1" u="none" strike="noStrike" kern="1200" dirty="0">
              <a:solidFill>
                <a:schemeClr val="tx1"/>
              </a:solidFill>
              <a:effectLst/>
              <a:latin typeface="+mn-lt"/>
              <a:ea typeface="+mn-ea"/>
              <a:cs typeface="+mn-cs"/>
            </a:endParaRPr>
          </a:p>
          <a:p>
            <a:r>
              <a:rPr lang="en-US" dirty="0">
                <a:solidFill>
                  <a:srgbClr val="D2D109"/>
                </a:solidFill>
              </a:rPr>
              <a:t>event4359</a:t>
            </a:r>
            <a:r>
              <a:rPr lang="en-US" dirty="0"/>
              <a:t>: Tropical </a:t>
            </a:r>
            <a:r>
              <a:rPr lang="en-US" dirty="0">
                <a:solidFill>
                  <a:srgbClr val="008000"/>
                </a:solidFill>
              </a:rPr>
              <a:t>Storm</a:t>
            </a:r>
            <a:r>
              <a:rPr lang="en-US" dirty="0"/>
              <a:t> Gaston douses Richmond, </a:t>
            </a:r>
            <a:r>
              <a:rPr lang="en-US" dirty="0">
                <a:solidFill>
                  <a:srgbClr val="33E7E1"/>
                </a:solidFill>
              </a:rPr>
              <a:t>Virginia</a:t>
            </a:r>
            <a:r>
              <a:rPr lang="en-US" dirty="0"/>
              <a:t>, with up to 14 inches of rain, causing widespread </a:t>
            </a:r>
            <a:r>
              <a:rPr lang="en-US" dirty="0">
                <a:solidFill>
                  <a:srgbClr val="008000"/>
                </a:solidFill>
              </a:rPr>
              <a:t>flooding</a:t>
            </a:r>
            <a:r>
              <a:rPr lang="en-US" dirty="0"/>
              <a:t>. (</a:t>
            </a:r>
            <a:r>
              <a:rPr lang="mr-IN" dirty="0">
                <a:solidFill>
                  <a:srgbClr val="D800DB"/>
                </a:solidFill>
              </a:rPr>
              <a:t>8/30/04</a:t>
            </a:r>
            <a:r>
              <a:rPr lang="en-US" dirty="0"/>
              <a:t>)</a:t>
            </a:r>
          </a:p>
          <a:p>
            <a:endParaRPr lang="en-US" dirty="0"/>
          </a:p>
          <a:p>
            <a:r>
              <a:rPr lang="en-US" dirty="0">
                <a:solidFill>
                  <a:srgbClr val="D2D109"/>
                </a:solidFill>
              </a:rPr>
              <a:t>event4571</a:t>
            </a:r>
            <a:r>
              <a:rPr lang="en-US" dirty="0"/>
              <a:t>: At least nine </a:t>
            </a:r>
            <a:r>
              <a:rPr lang="en-US" dirty="0">
                <a:solidFill>
                  <a:srgbClr val="008000"/>
                </a:solidFill>
              </a:rPr>
              <a:t>deaths</a:t>
            </a:r>
            <a:r>
              <a:rPr lang="en-US" dirty="0"/>
              <a:t> in </a:t>
            </a:r>
            <a:r>
              <a:rPr lang="en-US" dirty="0">
                <a:solidFill>
                  <a:srgbClr val="33E7E1"/>
                </a:solidFill>
              </a:rPr>
              <a:t>Florida</a:t>
            </a:r>
            <a:r>
              <a:rPr lang="en-US" dirty="0"/>
              <a:t>, two </a:t>
            </a:r>
            <a:r>
              <a:rPr lang="en-US" dirty="0">
                <a:solidFill>
                  <a:srgbClr val="008000"/>
                </a:solidFill>
              </a:rPr>
              <a:t>deaths</a:t>
            </a:r>
            <a:r>
              <a:rPr lang="en-US" dirty="0"/>
              <a:t> in the </a:t>
            </a:r>
            <a:r>
              <a:rPr lang="en-US" dirty="0">
                <a:solidFill>
                  <a:srgbClr val="33E7E1"/>
                </a:solidFill>
              </a:rPr>
              <a:t>Bahamas</a:t>
            </a:r>
            <a:r>
              <a:rPr lang="en-US" dirty="0"/>
              <a:t>, and one </a:t>
            </a:r>
            <a:r>
              <a:rPr lang="en-US" dirty="0">
                <a:solidFill>
                  <a:srgbClr val="008000"/>
                </a:solidFill>
              </a:rPr>
              <a:t>death</a:t>
            </a:r>
            <a:r>
              <a:rPr lang="en-US" dirty="0"/>
              <a:t> in </a:t>
            </a:r>
            <a:r>
              <a:rPr lang="en-US" dirty="0">
                <a:solidFill>
                  <a:srgbClr val="33E7E1"/>
                </a:solidFill>
              </a:rPr>
              <a:t>Georgia</a:t>
            </a:r>
            <a:r>
              <a:rPr lang="en-US" dirty="0"/>
              <a:t> are blamed on the storm. Damage estimates range widely from </a:t>
            </a:r>
            <a:r>
              <a:rPr lang="en-US" dirty="0">
                <a:solidFill>
                  <a:srgbClr val="008000"/>
                </a:solidFill>
              </a:rPr>
              <a:t>US$2 </a:t>
            </a:r>
            <a:r>
              <a:rPr lang="en-US" dirty="0"/>
              <a:t>to </a:t>
            </a:r>
            <a:r>
              <a:rPr lang="en-US" dirty="0">
                <a:solidFill>
                  <a:srgbClr val="008000"/>
                </a:solidFill>
              </a:rPr>
              <a:t>US$15 billion</a:t>
            </a:r>
            <a:r>
              <a:rPr lang="en-US" dirty="0"/>
              <a:t>. (</a:t>
            </a:r>
            <a:r>
              <a:rPr lang="mr-IN" dirty="0">
                <a:solidFill>
                  <a:srgbClr val="D800DB"/>
                </a:solidFill>
              </a:rPr>
              <a:t>9/7/04</a:t>
            </a:r>
            <a:r>
              <a:rPr lang="en-US" dirty="0"/>
              <a:t>)</a:t>
            </a:r>
          </a:p>
          <a:p>
            <a:endParaRPr lang="en-US" dirty="0">
              <a:solidFill>
                <a:srgbClr val="D800DB"/>
              </a:solidFill>
            </a:endParaRPr>
          </a:p>
          <a:p>
            <a:r>
              <a:rPr lang="en-US" dirty="0">
                <a:solidFill>
                  <a:srgbClr val="D2D109"/>
                </a:solidFill>
              </a:rPr>
              <a:t>event4622</a:t>
            </a:r>
            <a:r>
              <a:rPr lang="en-US" dirty="0"/>
              <a:t>: The </a:t>
            </a:r>
            <a:r>
              <a:rPr lang="en-US" dirty="0">
                <a:solidFill>
                  <a:srgbClr val="33E7E1"/>
                </a:solidFill>
              </a:rPr>
              <a:t>Cuban</a:t>
            </a:r>
            <a:r>
              <a:rPr lang="en-US" dirty="0"/>
              <a:t> government </a:t>
            </a:r>
            <a:r>
              <a:rPr lang="en-US" dirty="0">
                <a:solidFill>
                  <a:srgbClr val="FF0000"/>
                </a:solidFill>
              </a:rPr>
              <a:t>evacuates</a:t>
            </a:r>
            <a:r>
              <a:rPr lang="en-US" dirty="0"/>
              <a:t> between 800,000 and 1.3 million people from coastal cities and developed areas. (</a:t>
            </a:r>
            <a:r>
              <a:rPr lang="mr-IN" dirty="0">
                <a:solidFill>
                  <a:srgbClr val="D800DB"/>
                </a:solidFill>
              </a:rPr>
              <a:t>9/13/04</a:t>
            </a:r>
            <a:r>
              <a:rPr lang="en-US" dirty="0"/>
              <a:t>)</a:t>
            </a:r>
          </a:p>
          <a:p>
            <a:r>
              <a:rPr lang="en-US" sz="1200" b="0" i="1" u="none" strike="noStrike" kern="1200" dirty="0">
                <a:solidFill>
                  <a:schemeClr val="tx1"/>
                </a:solidFill>
                <a:effectLst/>
                <a:latin typeface="+mn-lt"/>
                <a:ea typeface="+mn-ea"/>
                <a:cs typeface="+mn-cs"/>
              </a:rPr>
              <a:t>d Processing Symposium Workshops (IPDPSW)</a:t>
            </a:r>
            <a:r>
              <a:rPr lang="en-US" sz="1200" b="0" i="0" u="none" strike="noStrike" kern="1200" dirty="0">
                <a:solidFill>
                  <a:schemeClr val="tx1"/>
                </a:solidFill>
                <a:effectLst/>
                <a:latin typeface="+mn-lt"/>
                <a:ea typeface="+mn-ea"/>
                <a:cs typeface="+mn-cs"/>
              </a:rPr>
              <a:t>. IEEE, 2017.</a:t>
            </a:r>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19</a:t>
            </a:fld>
            <a:endParaRPr lang="en-US"/>
          </a:p>
        </p:txBody>
      </p:sp>
    </p:spTree>
    <p:extLst>
      <p:ext uri="{BB962C8B-B14F-4D97-AF65-F5344CB8AC3E}">
        <p14:creationId xmlns:p14="http://schemas.microsoft.com/office/powerpoint/2010/main" val="2597399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how to create an structured knowledge graph by an unstructured event description.</a:t>
            </a:r>
          </a:p>
        </p:txBody>
      </p:sp>
      <p:sp>
        <p:nvSpPr>
          <p:cNvPr id="4" name="Slide Number Placeholder 3"/>
          <p:cNvSpPr>
            <a:spLocks noGrp="1"/>
          </p:cNvSpPr>
          <p:nvPr>
            <p:ph type="sldNum" sz="quarter" idx="5"/>
          </p:nvPr>
        </p:nvSpPr>
        <p:spPr/>
        <p:txBody>
          <a:bodyPr/>
          <a:lstStyle/>
          <a:p>
            <a:fld id="{8234FBE9-41FD-C242-98D5-CAE518297DF6}" type="slidenum">
              <a:rPr lang="en-US" smtClean="0"/>
              <a:pPr/>
              <a:t>20</a:t>
            </a:fld>
            <a:endParaRPr lang="en-US"/>
          </a:p>
        </p:txBody>
      </p:sp>
    </p:spTree>
    <p:extLst>
      <p:ext uri="{BB962C8B-B14F-4D97-AF65-F5344CB8AC3E}">
        <p14:creationId xmlns:p14="http://schemas.microsoft.com/office/powerpoint/2010/main" val="2162484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it is important? We can use this tool to filter out over 90% nonrelevant events and save a lot of time for manual annotation.</a:t>
            </a:r>
          </a:p>
        </p:txBody>
      </p:sp>
      <p:sp>
        <p:nvSpPr>
          <p:cNvPr id="4" name="Slide Number Placeholder 3"/>
          <p:cNvSpPr>
            <a:spLocks noGrp="1"/>
          </p:cNvSpPr>
          <p:nvPr>
            <p:ph type="sldNum" sz="quarter" idx="5"/>
          </p:nvPr>
        </p:nvSpPr>
        <p:spPr/>
        <p:txBody>
          <a:bodyPr/>
          <a:lstStyle/>
          <a:p>
            <a:fld id="{8234FBE9-41FD-C242-98D5-CAE518297DF6}" type="slidenum">
              <a:rPr lang="en-US" smtClean="0"/>
              <a:pPr/>
              <a:t>26</a:t>
            </a:fld>
            <a:endParaRPr lang="en-US"/>
          </a:p>
        </p:txBody>
      </p:sp>
    </p:spTree>
    <p:extLst>
      <p:ext uri="{BB962C8B-B14F-4D97-AF65-F5344CB8AC3E}">
        <p14:creationId xmlns:p14="http://schemas.microsoft.com/office/powerpoint/2010/main" val="3218162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structured risk event data set, we are interest in discover risk relationships in Wikipedia</a:t>
            </a:r>
          </a:p>
        </p:txBody>
      </p:sp>
      <p:sp>
        <p:nvSpPr>
          <p:cNvPr id="4" name="Slide Number Placeholder 3"/>
          <p:cNvSpPr>
            <a:spLocks noGrp="1"/>
          </p:cNvSpPr>
          <p:nvPr>
            <p:ph type="sldNum" sz="quarter" idx="5"/>
          </p:nvPr>
        </p:nvSpPr>
        <p:spPr/>
        <p:txBody>
          <a:bodyPr/>
          <a:lstStyle/>
          <a:p>
            <a:fld id="{8234FBE9-41FD-C242-98D5-CAE518297DF6}" type="slidenum">
              <a:rPr lang="en-US" smtClean="0"/>
              <a:pPr/>
              <a:t>27</a:t>
            </a:fld>
            <a:endParaRPr lang="en-US"/>
          </a:p>
        </p:txBody>
      </p:sp>
    </p:spTree>
    <p:extLst>
      <p:ext uri="{BB962C8B-B14F-4D97-AF65-F5344CB8AC3E}">
        <p14:creationId xmlns:p14="http://schemas.microsoft.com/office/powerpoint/2010/main" val="2931906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experts show concern about yet unseen risks that may arise in the future or have an enormous impact on all humanity, while the public tends to focus on risks that matter to everyday life </a:t>
            </a:r>
            <a:endParaRPr lang="en-US" dirty="0"/>
          </a:p>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28</a:t>
            </a:fld>
            <a:endParaRPr lang="en-US"/>
          </a:p>
        </p:txBody>
      </p:sp>
    </p:spTree>
    <p:extLst>
      <p:ext uri="{BB962C8B-B14F-4D97-AF65-F5344CB8AC3E}">
        <p14:creationId xmlns:p14="http://schemas.microsoft.com/office/powerpoint/2010/main" val="744421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also interested in discover regional effects of risks.</a:t>
            </a:r>
          </a:p>
        </p:txBody>
      </p:sp>
      <p:sp>
        <p:nvSpPr>
          <p:cNvPr id="4" name="Slide Number Placeholder 3"/>
          <p:cNvSpPr>
            <a:spLocks noGrp="1"/>
          </p:cNvSpPr>
          <p:nvPr>
            <p:ph type="sldNum" sz="quarter" idx="5"/>
          </p:nvPr>
        </p:nvSpPr>
        <p:spPr/>
        <p:txBody>
          <a:bodyPr/>
          <a:lstStyle/>
          <a:p>
            <a:fld id="{8234FBE9-41FD-C242-98D5-CAE518297DF6}" type="slidenum">
              <a:rPr lang="en-US" smtClean="0"/>
              <a:pPr/>
              <a:t>29</a:t>
            </a:fld>
            <a:endParaRPr lang="en-US"/>
          </a:p>
        </p:txBody>
      </p:sp>
    </p:spTree>
    <p:extLst>
      <p:ext uri="{BB962C8B-B14F-4D97-AF65-F5344CB8AC3E}">
        <p14:creationId xmlns:p14="http://schemas.microsoft.com/office/powerpoint/2010/main" val="3233139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Most of the economic risks happen in the countries with high volume of trading resources, industrial products or services.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234FBE9-41FD-C242-98D5-CAE518297DF6}" type="slidenum">
              <a:rPr lang="en-US" smtClean="0"/>
              <a:pPr/>
              <a:t>30</a:t>
            </a:fld>
            <a:endParaRPr lang="en-US"/>
          </a:p>
        </p:txBody>
      </p:sp>
    </p:spTree>
    <p:extLst>
      <p:ext uri="{BB962C8B-B14F-4D97-AF65-F5344CB8AC3E}">
        <p14:creationId xmlns:p14="http://schemas.microsoft.com/office/powerpoint/2010/main" val="1720096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environmental risks usually happen in coastal countries, especially those near Atlantic (U.S., Mexico), Pacific (China, Japan), or Indian Ocean (India).</a:t>
            </a:r>
          </a:p>
        </p:txBody>
      </p:sp>
      <p:sp>
        <p:nvSpPr>
          <p:cNvPr id="4" name="Slide Number Placeholder 3"/>
          <p:cNvSpPr>
            <a:spLocks noGrp="1"/>
          </p:cNvSpPr>
          <p:nvPr>
            <p:ph type="sldNum" sz="quarter" idx="5"/>
          </p:nvPr>
        </p:nvSpPr>
        <p:spPr/>
        <p:txBody>
          <a:bodyPr/>
          <a:lstStyle/>
          <a:p>
            <a:fld id="{8234FBE9-41FD-C242-98D5-CAE518297DF6}" type="slidenum">
              <a:rPr lang="en-US" smtClean="0"/>
              <a:pPr/>
              <a:t>31</a:t>
            </a:fld>
            <a:endParaRPr lang="en-US"/>
          </a:p>
        </p:txBody>
      </p:sp>
    </p:spTree>
    <p:extLst>
      <p:ext uri="{BB962C8B-B14F-4D97-AF65-F5344CB8AC3E}">
        <p14:creationId xmlns:p14="http://schemas.microsoft.com/office/powerpoint/2010/main" val="3288433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geopolitical risks are in countries having unstable regime or involved in national conflicts </a:t>
            </a:r>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32</a:t>
            </a:fld>
            <a:endParaRPr lang="en-US"/>
          </a:p>
        </p:txBody>
      </p:sp>
    </p:spTree>
    <p:extLst>
      <p:ext uri="{BB962C8B-B14F-4D97-AF65-F5344CB8AC3E}">
        <p14:creationId xmlns:p14="http://schemas.microsoft.com/office/powerpoint/2010/main" val="240284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Societal risks, are often a consequence of geopolitical risks, and usually occur in the same regions </a:t>
            </a:r>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33</a:t>
            </a:fld>
            <a:endParaRPr lang="en-US"/>
          </a:p>
        </p:txBody>
      </p:sp>
    </p:spTree>
    <p:extLst>
      <p:ext uri="{BB962C8B-B14F-4D97-AF65-F5344CB8AC3E}">
        <p14:creationId xmlns:p14="http://schemas.microsoft.com/office/powerpoint/2010/main" val="40484766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Technological risks frequently happen in a scientifically developed country </a:t>
            </a:r>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34</a:t>
            </a:fld>
            <a:endParaRPr lang="en-US"/>
          </a:p>
        </p:txBody>
      </p:sp>
    </p:spTree>
    <p:extLst>
      <p:ext uri="{BB962C8B-B14F-4D97-AF65-F5344CB8AC3E}">
        <p14:creationId xmlns:p14="http://schemas.microsoft.com/office/powerpoint/2010/main" val="3618676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35</a:t>
            </a:fld>
            <a:endParaRPr lang="en-US"/>
          </a:p>
        </p:txBody>
      </p:sp>
    </p:spTree>
    <p:extLst>
      <p:ext uri="{BB962C8B-B14F-4D97-AF65-F5344CB8AC3E}">
        <p14:creationId xmlns:p14="http://schemas.microsoft.com/office/powerpoint/2010/main" val="2044950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high quality structured event data and discovery of tempo-spatial characteristics of events. Our next question is to control the risks efficiently.</a:t>
            </a:r>
          </a:p>
        </p:txBody>
      </p:sp>
      <p:sp>
        <p:nvSpPr>
          <p:cNvPr id="4" name="Slide Number Placeholder 3"/>
          <p:cNvSpPr>
            <a:spLocks noGrp="1"/>
          </p:cNvSpPr>
          <p:nvPr>
            <p:ph type="sldNum" sz="quarter" idx="5"/>
          </p:nvPr>
        </p:nvSpPr>
        <p:spPr/>
        <p:txBody>
          <a:bodyPr/>
          <a:lstStyle/>
          <a:p>
            <a:fld id="{8234FBE9-41FD-C242-98D5-CAE518297DF6}" type="slidenum">
              <a:rPr lang="en-US" smtClean="0"/>
              <a:pPr/>
              <a:t>36</a:t>
            </a:fld>
            <a:endParaRPr lang="en-US"/>
          </a:p>
        </p:txBody>
      </p:sp>
    </p:spTree>
    <p:extLst>
      <p:ext uri="{BB962C8B-B14F-4D97-AF65-F5344CB8AC3E}">
        <p14:creationId xmlns:p14="http://schemas.microsoft.com/office/powerpoint/2010/main" val="1597596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39</a:t>
            </a:fld>
            <a:endParaRPr lang="en-US"/>
          </a:p>
        </p:txBody>
      </p:sp>
    </p:spTree>
    <p:extLst>
      <p:ext uri="{BB962C8B-B14F-4D97-AF65-F5344CB8AC3E}">
        <p14:creationId xmlns:p14="http://schemas.microsoft.com/office/powerpoint/2010/main" val="2680452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40</a:t>
            </a:fld>
            <a:endParaRPr lang="en-US"/>
          </a:p>
        </p:txBody>
      </p:sp>
    </p:spTree>
    <p:extLst>
      <p:ext uri="{BB962C8B-B14F-4D97-AF65-F5344CB8AC3E}">
        <p14:creationId xmlns:p14="http://schemas.microsoft.com/office/powerpoint/2010/main" val="2924891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Cost in proactive phase is by orders of magnitude less than that in reactive</a:t>
            </a:r>
          </a:p>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41</a:t>
            </a:fld>
            <a:endParaRPr lang="en-US"/>
          </a:p>
        </p:txBody>
      </p:sp>
    </p:spTree>
    <p:extLst>
      <p:ext uri="{BB962C8B-B14F-4D97-AF65-F5344CB8AC3E}">
        <p14:creationId xmlns:p14="http://schemas.microsoft.com/office/powerpoint/2010/main" val="2860075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48</a:t>
            </a:fld>
            <a:endParaRPr lang="en-US"/>
          </a:p>
        </p:txBody>
      </p:sp>
    </p:spTree>
    <p:extLst>
      <p:ext uri="{BB962C8B-B14F-4D97-AF65-F5344CB8AC3E}">
        <p14:creationId xmlns:p14="http://schemas.microsoft.com/office/powerpoint/2010/main" val="4175167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34FBE9-41FD-C242-98D5-CAE518297DF6}" type="slidenum">
              <a:rPr lang="en-US" smtClean="0"/>
              <a:pPr/>
              <a:t>49</a:t>
            </a:fld>
            <a:endParaRPr lang="en-US"/>
          </a:p>
        </p:txBody>
      </p:sp>
    </p:spTree>
    <p:extLst>
      <p:ext uri="{BB962C8B-B14F-4D97-AF65-F5344CB8AC3E}">
        <p14:creationId xmlns:p14="http://schemas.microsoft.com/office/powerpoint/2010/main" val="582601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the experiments on both discrete and continuous system. There is around 1% difference of energy between the discrete and continuous model. The linear system is simpler and faster than nonlinear system, but require around one fifth extra energy.</a:t>
            </a:r>
          </a:p>
        </p:txBody>
      </p:sp>
      <p:sp>
        <p:nvSpPr>
          <p:cNvPr id="4" name="Slide Number Placeholder 3"/>
          <p:cNvSpPr>
            <a:spLocks noGrp="1"/>
          </p:cNvSpPr>
          <p:nvPr>
            <p:ph type="sldNum" sz="quarter" idx="5"/>
          </p:nvPr>
        </p:nvSpPr>
        <p:spPr/>
        <p:txBody>
          <a:bodyPr/>
          <a:lstStyle/>
          <a:p>
            <a:fld id="{8234FBE9-41FD-C242-98D5-CAE518297DF6}" type="slidenum">
              <a:rPr lang="en-US" smtClean="0"/>
              <a:pPr/>
              <a:t>50</a:t>
            </a:fld>
            <a:endParaRPr lang="en-US"/>
          </a:p>
        </p:txBody>
      </p:sp>
    </p:spTree>
    <p:extLst>
      <p:ext uri="{BB962C8B-B14F-4D97-AF65-F5344CB8AC3E}">
        <p14:creationId xmlns:p14="http://schemas.microsoft.com/office/powerpoint/2010/main" val="1839625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70F461-556B-C842-9711-CAB4BC79389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69614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DA2780-5087-DC42-A1ED-241499E214A8}"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93755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1E274F-73E0-E748-AFA0-D58ED3B12F44}"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127033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680A64-3BEE-0949-8F94-DEC64C1B574E}"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421414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EBB197-A845-CC40-95A4-B2F57C757410}" type="datetime1">
              <a:rPr lang="en-US" smtClean="0"/>
              <a:t>10/30/2021</a:t>
            </a:fld>
            <a:endParaRPr lang="en-US" dirty="0"/>
          </a:p>
        </p:txBody>
      </p:sp>
      <p:sp>
        <p:nvSpPr>
          <p:cNvPr id="8" name="Footer Placeholder 7"/>
          <p:cNvSpPr>
            <a:spLocks noGrp="1"/>
          </p:cNvSpPr>
          <p:nvPr>
            <p:ph type="ftr" sz="quarter" idx="11"/>
          </p:nvPr>
        </p:nvSpPr>
        <p:spPr/>
        <p:txBody>
          <a:bodyPr/>
          <a:lstStyle/>
          <a:p>
            <a:r>
              <a:rPr lang="en-US" dirty="0"/>
              <a:t>Risk Prediction with ARP based Models, April 2016</a:t>
            </a:r>
          </a:p>
        </p:txBody>
      </p:sp>
      <p:sp>
        <p:nvSpPr>
          <p:cNvPr id="9" name="Slide Number Placeholder 8"/>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562871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EF3346-6BF1-494D-8C3A-130C2137A886}" type="datetime1">
              <a:rPr lang="en-US" smtClean="0"/>
              <a:t>10/30/2021</a:t>
            </a:fld>
            <a:endParaRPr lang="en-US" dirty="0"/>
          </a:p>
        </p:txBody>
      </p:sp>
      <p:sp>
        <p:nvSpPr>
          <p:cNvPr id="4" name="Footer Placeholder 3"/>
          <p:cNvSpPr>
            <a:spLocks noGrp="1"/>
          </p:cNvSpPr>
          <p:nvPr>
            <p:ph type="ftr" sz="quarter" idx="11"/>
          </p:nvPr>
        </p:nvSpPr>
        <p:spPr/>
        <p:txBody>
          <a:bodyPr/>
          <a:lstStyle/>
          <a:p>
            <a:r>
              <a:rPr lang="en-US" dirty="0"/>
              <a:t>Risk Prediction with ARP based Models, April 2016</a:t>
            </a:r>
          </a:p>
        </p:txBody>
      </p:sp>
      <p:sp>
        <p:nvSpPr>
          <p:cNvPr id="5" name="Slide Number Placeholder 4"/>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43798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2C977-26CF-5043-ACFB-7C0B78641AC4}" type="datetime1">
              <a:rPr lang="en-US" smtClean="0"/>
              <a:t>10/30/2021</a:t>
            </a:fld>
            <a:endParaRPr lang="en-US" dirty="0"/>
          </a:p>
        </p:txBody>
      </p:sp>
      <p:sp>
        <p:nvSpPr>
          <p:cNvPr id="3" name="Footer Placeholder 2"/>
          <p:cNvSpPr>
            <a:spLocks noGrp="1"/>
          </p:cNvSpPr>
          <p:nvPr>
            <p:ph type="ftr" sz="quarter" idx="11"/>
          </p:nvPr>
        </p:nvSpPr>
        <p:spPr/>
        <p:txBody>
          <a:bodyPr/>
          <a:lstStyle/>
          <a:p>
            <a:r>
              <a:rPr lang="en-US" dirty="0"/>
              <a:t>Risk Prediction with ARP based Models, April 2016</a:t>
            </a:r>
          </a:p>
        </p:txBody>
      </p:sp>
      <p:sp>
        <p:nvSpPr>
          <p:cNvPr id="4" name="Slide Number Placeholder 3"/>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68170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4D7C50-6759-2B49-929E-D7C104A2D393}"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553014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BF8690-AB32-6F46-9E46-1C7A43BC2385}"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67709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98C66D-0455-D040-88DB-7257F230B0A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19558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976A0E-1266-AA45-BEB4-6FF7E7DD1D8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058955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91513-ACC5-EE4C-98B0-809060D762EE}" type="datetime1">
              <a:rPr lang="en-US" smtClean="0"/>
              <a:t>10/30/2021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Risk Prediction with ARP based Models, April 2016</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B240-3F4D-4CCB-BF22-0C00AAF4EE4D}" type="slidenum">
              <a:rPr lang="en-US" smtClean="0"/>
              <a:t>‹#›</a:t>
            </a:fld>
            <a:endParaRPr lang="en-US" dirty="0"/>
          </a:p>
        </p:txBody>
      </p:sp>
    </p:spTree>
    <p:extLst>
      <p:ext uri="{BB962C8B-B14F-4D97-AF65-F5344CB8AC3E}">
        <p14:creationId xmlns:p14="http://schemas.microsoft.com/office/powerpoint/2010/main" val="39361685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8.emf"/><Relationship Id="rId18" Type="http://schemas.openxmlformats.org/officeDocument/2006/relationships/oleObject" Target="../embeddings/oleObject7.bin"/><Relationship Id="rId3" Type="http://schemas.openxmlformats.org/officeDocument/2006/relationships/notesSlide" Target="../notesSlides/notesSlide2.xml"/><Relationship Id="rId7" Type="http://schemas.openxmlformats.org/officeDocument/2006/relationships/image" Target="../media/image5.emf"/><Relationship Id="rId12" Type="http://schemas.openxmlformats.org/officeDocument/2006/relationships/oleObject" Target="../embeddings/oleObject5.bin"/><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emf"/><Relationship Id="rId5" Type="http://schemas.openxmlformats.org/officeDocument/2006/relationships/image" Target="../media/image4.emf"/><Relationship Id="rId15" Type="http://schemas.openxmlformats.org/officeDocument/2006/relationships/image" Target="../media/image9.emf"/><Relationship Id="rId10" Type="http://schemas.openxmlformats.org/officeDocument/2006/relationships/oleObject" Target="../embeddings/oleObject4.bin"/><Relationship Id="rId19" Type="http://schemas.openxmlformats.org/officeDocument/2006/relationships/image" Target="../media/image10.emf"/><Relationship Id="rId4" Type="http://schemas.openxmlformats.org/officeDocument/2006/relationships/oleObject" Target="../embeddings/oleObject1.bin"/><Relationship Id="rId9" Type="http://schemas.openxmlformats.org/officeDocument/2006/relationships/image" Target="../media/image6.emf"/><Relationship Id="rId1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16.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png"/><Relationship Id="rId3" Type="http://schemas.openxmlformats.org/officeDocument/2006/relationships/notesSlide" Target="../notesSlides/notesSlide11.xml"/><Relationship Id="rId7" Type="http://schemas.openxmlformats.org/officeDocument/2006/relationships/oleObject" Target="../embeddings/oleObject10.bin"/><Relationship Id="rId12" Type="http://schemas.openxmlformats.org/officeDocument/2006/relationships/image" Target="../media/image26.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23.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25.wmf"/><Relationship Id="rId4" Type="http://schemas.openxmlformats.org/officeDocument/2006/relationships/image" Target="../media/image27.emf"/><Relationship Id="rId9" Type="http://schemas.openxmlformats.org/officeDocument/2006/relationships/oleObject" Target="../embeddings/oleObject11.bin"/><Relationship Id="rId1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0.pn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emf"/><Relationship Id="rId7" Type="http://schemas.openxmlformats.org/officeDocument/2006/relationships/image" Target="../media/image48.e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 Id="rId9"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9.emf"/><Relationship Id="rId7"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4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7.emf"/><Relationship Id="rId7"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48.emf"/></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4.emf"/><Relationship Id="rId7" Type="http://schemas.openxmlformats.org/officeDocument/2006/relationships/image" Target="../media/image58.emf"/><Relationship Id="rId2"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image" Target="../media/image56.emf"/><Relationship Id="rId4" Type="http://schemas.openxmlformats.org/officeDocument/2006/relationships/image" Target="../media/image55.emf"/><Relationship Id="rId9"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0.emf"/><Relationship Id="rId7" Type="http://schemas.openxmlformats.org/officeDocument/2006/relationships/image" Target="../media/image3.png"/><Relationship Id="rId2" Type="http://schemas.openxmlformats.org/officeDocument/2006/relationships/image" Target="../media/image59.png"/><Relationship Id="rId1" Type="http://schemas.openxmlformats.org/officeDocument/2006/relationships/slideLayout" Target="../slideLayouts/slideLayout4.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5.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emf"/><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image" Target="../media/image2.png"/><Relationship Id="rId2" Type="http://schemas.openxmlformats.org/officeDocument/2006/relationships/image" Target="../media/image69.emf"/><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72.png"/><Relationship Id="rId4" Type="http://schemas.openxmlformats.org/officeDocument/2006/relationships/image" Target="../media/image71.e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29.xml"/><Relationship Id="rId7" Type="http://schemas.openxmlformats.org/officeDocument/2006/relationships/image" Target="../media/image74.emf"/><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3.png"/><Relationship Id="rId5" Type="http://schemas.openxmlformats.org/officeDocument/2006/relationships/image" Target="../media/image73.emf"/><Relationship Id="rId10" Type="http://schemas.openxmlformats.org/officeDocument/2006/relationships/image" Target="../media/image76.png"/><Relationship Id="rId4" Type="http://schemas.openxmlformats.org/officeDocument/2006/relationships/oleObject" Target="../embeddings/oleObject13.bin"/><Relationship Id="rId9" Type="http://schemas.openxmlformats.org/officeDocument/2006/relationships/image" Target="../media/image75.emf"/></Relationships>
</file>

<file path=ppt/slides/_rels/slide49.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Bolek\Desktop\areal-campus3-best.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9887" y="3410"/>
            <a:ext cx="9144000" cy="68545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887" y="812789"/>
            <a:ext cx="9114113" cy="44627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b="1" cap="small" dirty="0">
                <a:solidFill>
                  <a:srgbClr val="C00000"/>
                </a:solidFill>
              </a:rPr>
              <a:t>Failures, Dynamics, Evolution and Control of the Global Risk Network</a:t>
            </a:r>
            <a:r>
              <a:rPr lang="en-US" sz="3600" dirty="0">
                <a:solidFill>
                  <a:srgbClr val="C00000"/>
                </a:solidFill>
              </a:rPr>
              <a:t> </a:t>
            </a:r>
          </a:p>
          <a:p>
            <a:pPr algn="ctr"/>
            <a:endParaRPr lang="en-US" sz="2800" b="1" dirty="0">
              <a:latin typeface="Helvetica"/>
            </a:endParaRPr>
          </a:p>
          <a:p>
            <a:pPr algn="ctr"/>
            <a:endParaRPr lang="en-US" sz="2400" baseline="30000" dirty="0">
              <a:latin typeface="Helvetica"/>
            </a:endParaRPr>
          </a:p>
          <a:p>
            <a:pPr algn="ctr"/>
            <a:r>
              <a:rPr lang="en-US" sz="2400" b="1" dirty="0">
                <a:solidFill>
                  <a:srgbClr val="0070C0"/>
                </a:solidFill>
                <a:latin typeface="Helvetica"/>
              </a:rPr>
              <a:t>Boleslaw Szymanski</a:t>
            </a:r>
            <a:endParaRPr lang="en-US" sz="2400" b="1" baseline="30000" dirty="0">
              <a:solidFill>
                <a:srgbClr val="0070C0"/>
              </a:solidFill>
              <a:latin typeface="Helvetica"/>
            </a:endParaRPr>
          </a:p>
          <a:p>
            <a:pPr algn="ctr"/>
            <a:r>
              <a:rPr lang="en-US" sz="2400" dirty="0">
                <a:latin typeface="Helvetica"/>
              </a:rPr>
              <a:t>Xin Lin, Xiang Niu, Noemi Derzsy, Alaa Moussawi, </a:t>
            </a:r>
          </a:p>
          <a:p>
            <a:pPr algn="ctr"/>
            <a:r>
              <a:rPr lang="en-US" sz="2400" dirty="0">
                <a:latin typeface="Helvetica"/>
              </a:rPr>
              <a:t>Jianxi Gao, and Gyorgy Korniss</a:t>
            </a:r>
            <a:endParaRPr lang="en-US" sz="2400" baseline="30000" dirty="0">
              <a:latin typeface="Helvetica"/>
            </a:endParaRPr>
          </a:p>
          <a:p>
            <a:pPr algn="ctr"/>
            <a:endParaRPr lang="en-US" sz="2400" baseline="30000" dirty="0">
              <a:latin typeface="Helvetica"/>
            </a:endParaRPr>
          </a:p>
          <a:p>
            <a:pPr algn="ctr"/>
            <a:r>
              <a:rPr lang="en-US" sz="2000" dirty="0">
                <a:latin typeface="Helvetica"/>
              </a:rPr>
              <a:t>NeST Center &amp; SCNARC </a:t>
            </a:r>
          </a:p>
          <a:p>
            <a:pPr algn="ctr"/>
            <a:r>
              <a:rPr lang="en-US" sz="2000" dirty="0">
                <a:latin typeface="Helvetica"/>
              </a:rPr>
              <a:t>Department of Computer Science</a:t>
            </a:r>
          </a:p>
          <a:p>
            <a:pPr algn="ctr"/>
            <a:r>
              <a:rPr lang="en-US" sz="2000" dirty="0">
                <a:latin typeface="Helvetica"/>
              </a:rPr>
              <a:t>Department of Physics, Applied Physics and Astronomy</a:t>
            </a:r>
          </a:p>
          <a:p>
            <a:pPr algn="ctr"/>
            <a:r>
              <a:rPr lang="en-US" sz="2000" dirty="0">
                <a:latin typeface="Helvetica"/>
              </a:rPr>
              <a:t>Rensselaer Polytechnic Institute, Troy, NY</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5"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a:xfrm>
            <a:off x="1854200" y="6488329"/>
            <a:ext cx="5435600" cy="365125"/>
          </a:xfrm>
        </p:spPr>
        <p:txBody>
          <a:bodyPr/>
          <a:lstStyle/>
          <a:p>
            <a:r>
              <a:rPr lang="en-US" dirty="0"/>
              <a:t>Failures, Dynamics, Evolution and Control of the Global Risk Network</a:t>
            </a:r>
          </a:p>
        </p:txBody>
      </p:sp>
      <p:sp>
        <p:nvSpPr>
          <p:cNvPr id="2" name="TextBox 1"/>
          <p:cNvSpPr txBox="1"/>
          <p:nvPr/>
        </p:nvSpPr>
        <p:spPr>
          <a:xfrm>
            <a:off x="6674350" y="5498068"/>
            <a:ext cx="2469650" cy="369332"/>
          </a:xfrm>
          <a:prstGeom prst="rect">
            <a:avLst/>
          </a:prstGeom>
          <a:noFill/>
        </p:spPr>
        <p:txBody>
          <a:bodyPr wrap="none" rtlCol="0">
            <a:spAutoFit/>
          </a:bodyPr>
          <a:lstStyle/>
          <a:p>
            <a:r>
              <a:rPr lang="en-US" baseline="30000" dirty="0">
                <a:solidFill>
                  <a:srgbClr val="0070C0"/>
                </a:solidFill>
              </a:rPr>
              <a:t>*</a:t>
            </a:r>
            <a:r>
              <a:rPr lang="en-US" dirty="0">
                <a:solidFill>
                  <a:srgbClr val="0070C0"/>
                </a:solidFill>
              </a:rPr>
              <a:t>email: szymab@rpi.edu</a:t>
            </a:r>
          </a:p>
        </p:txBody>
      </p:sp>
    </p:spTree>
    <p:extLst>
      <p:ext uri="{BB962C8B-B14F-4D97-AF65-F5344CB8AC3E}">
        <p14:creationId xmlns:p14="http://schemas.microsoft.com/office/powerpoint/2010/main" val="2401192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2874"/>
            <a:ext cx="7886700" cy="1325563"/>
          </a:xfrm>
        </p:spPr>
        <p:txBody>
          <a:bodyPr>
            <a:normAutofit/>
          </a:bodyPr>
          <a:lstStyle/>
          <a:p>
            <a:pPr algn="ctr"/>
            <a:r>
              <a:rPr lang="en-US" sz="3200" b="1" dirty="0">
                <a:solidFill>
                  <a:srgbClr val="0070C0"/>
                </a:solidFill>
                <a:latin typeface="+mn-lt"/>
              </a:rPr>
              <a:t>Global Network Evolution: Transition Fraction</a:t>
            </a:r>
          </a:p>
        </p:txBody>
      </p:sp>
      <p:sp>
        <p:nvSpPr>
          <p:cNvPr id="3" name="Content Placeholder 2"/>
          <p:cNvSpPr>
            <a:spLocks noGrp="1"/>
          </p:cNvSpPr>
          <p:nvPr>
            <p:ph idx="1"/>
          </p:nvPr>
        </p:nvSpPr>
        <p:spPr>
          <a:xfrm>
            <a:off x="228600" y="1143000"/>
            <a:ext cx="8382000" cy="4800600"/>
          </a:xfrm>
        </p:spPr>
        <p:txBody>
          <a:bodyPr>
            <a:normAutofit/>
          </a:bodyPr>
          <a:lstStyle/>
          <a:p>
            <a:pPr marL="182880" lvl="1"/>
            <a:r>
              <a:rPr lang="en-US" b="1" dirty="0">
                <a:solidFill>
                  <a:srgbClr val="C00000"/>
                </a:solidFill>
              </a:rPr>
              <a:t>Probability and fraction of transitions</a:t>
            </a:r>
          </a:p>
          <a:p>
            <a:pPr marL="182880" lvl="1"/>
            <a:r>
              <a:rPr lang="en-US" sz="1800" dirty="0"/>
              <a:t>They depend on the (initial) system state; we assume below the state </a:t>
            </a:r>
            <a:r>
              <a:rPr lang="en-US" sz="1800" i="1" dirty="0"/>
              <a:t>S</a:t>
            </a:r>
            <a:r>
              <a:rPr lang="en-US" sz="1800" i="1" baseline="-25000" dirty="0"/>
              <a:t>∞</a:t>
            </a:r>
            <a:r>
              <a:rPr lang="en-US" sz="1800" dirty="0"/>
              <a:t> which is the steady state at which each risk is active with stable probability </a:t>
            </a:r>
            <a:r>
              <a:rPr lang="en-US" sz="1800" i="1" dirty="0"/>
              <a:t>p</a:t>
            </a:r>
            <a:r>
              <a:rPr lang="en-US" sz="1800" i="1" baseline="-25000" dirty="0"/>
              <a:t>i </a:t>
            </a:r>
            <a:endParaRPr lang="en-US" sz="1800" dirty="0"/>
          </a:p>
          <a:p>
            <a:pPr lvl="1"/>
            <a:r>
              <a:rPr lang="en-US" b="1" dirty="0">
                <a:solidFill>
                  <a:srgbClr val="C00000"/>
                </a:solidFill>
              </a:rPr>
              <a:t>Internal activation</a:t>
            </a:r>
            <a:r>
              <a:rPr lang="en-US" dirty="0">
                <a:solidFill>
                  <a:srgbClr val="C00000"/>
                </a:solidFill>
              </a:rPr>
              <a:t>:</a:t>
            </a:r>
            <a:r>
              <a:rPr lang="en-US" dirty="0"/>
              <a:t> </a:t>
            </a:r>
          </a:p>
          <a:p>
            <a:pPr lvl="1"/>
            <a:endParaRPr lang="en-US" dirty="0"/>
          </a:p>
          <a:p>
            <a:pPr lvl="1"/>
            <a:r>
              <a:rPr lang="en-US" b="1" dirty="0">
                <a:solidFill>
                  <a:srgbClr val="C00000"/>
                </a:solidFill>
              </a:rPr>
              <a:t>External activation</a:t>
            </a:r>
            <a:r>
              <a:rPr lang="en-US" dirty="0">
                <a:solidFill>
                  <a:srgbClr val="C00000"/>
                </a:solidFill>
              </a:rPr>
              <a:t>: </a:t>
            </a:r>
          </a:p>
          <a:p>
            <a:pPr lvl="1"/>
            <a:endParaRPr lang="en-US" dirty="0"/>
          </a:p>
          <a:p>
            <a:pPr lvl="1"/>
            <a:r>
              <a:rPr lang="en-US" b="1" dirty="0">
                <a:solidFill>
                  <a:srgbClr val="C00000"/>
                </a:solidFill>
              </a:rPr>
              <a:t>Internal recovery</a:t>
            </a:r>
            <a:r>
              <a:rPr lang="en-US" dirty="0">
                <a:solidFill>
                  <a:srgbClr val="C00000"/>
                </a:solidFill>
              </a:rPr>
              <a:t>: </a:t>
            </a:r>
          </a:p>
          <a:p>
            <a:pPr marL="0" indent="0">
              <a:buNone/>
            </a:pPr>
            <a:endParaRPr lang="en-US" dirty="0"/>
          </a:p>
          <a:p>
            <a:r>
              <a:rPr lang="en-US" sz="2000" dirty="0"/>
              <a:t>For small </a:t>
            </a:r>
            <a:r>
              <a:rPr lang="en-US" sz="2000" i="1" dirty="0"/>
              <a:t>N</a:t>
            </a:r>
            <a:r>
              <a:rPr lang="en-US" sz="2000" i="1" baseline="-25000" dirty="0"/>
              <a:t>i</a:t>
            </a:r>
            <a:r>
              <a:rPr lang="en-US" sz="2000" dirty="0"/>
              <a:t> from the Taylor’s approximation we get:</a:t>
            </a:r>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40321960"/>
              </p:ext>
            </p:extLst>
          </p:nvPr>
        </p:nvGraphicFramePr>
        <p:xfrm>
          <a:off x="3413656" y="2291182"/>
          <a:ext cx="1624822" cy="386653"/>
        </p:xfrm>
        <a:graphic>
          <a:graphicData uri="http://schemas.openxmlformats.org/presentationml/2006/ole">
            <mc:AlternateContent xmlns:mc="http://schemas.openxmlformats.org/markup-compatibility/2006">
              <mc:Choice xmlns:v="urn:schemas-microsoft-com:vml" Requires="v">
                <p:oleObj spid="_x0000_s1636" name="Equation" r:id="rId4" imgW="1016000" imgH="241300" progId="Equation.3">
                  <p:embed/>
                </p:oleObj>
              </mc:Choice>
              <mc:Fallback>
                <p:oleObj name="Equation" r:id="rId4" imgW="1016000" imgH="241300" progId="Equation.3">
                  <p:embed/>
                  <p:pic>
                    <p:nvPicPr>
                      <p:cNvPr id="0" name=""/>
                      <p:cNvPicPr/>
                      <p:nvPr/>
                    </p:nvPicPr>
                    <p:blipFill>
                      <a:blip r:embed="rId5"/>
                      <a:stretch>
                        <a:fillRect/>
                      </a:stretch>
                    </p:blipFill>
                    <p:spPr>
                      <a:xfrm>
                        <a:off x="3413656" y="2291182"/>
                        <a:ext cx="1624822" cy="38665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037763253"/>
              </p:ext>
            </p:extLst>
          </p:nvPr>
        </p:nvGraphicFramePr>
        <p:xfrm>
          <a:off x="3393018" y="2901949"/>
          <a:ext cx="3189288" cy="528638"/>
        </p:xfrm>
        <a:graphic>
          <a:graphicData uri="http://schemas.openxmlformats.org/presentationml/2006/ole">
            <mc:AlternateContent xmlns:mc="http://schemas.openxmlformats.org/markup-compatibility/2006">
              <mc:Choice xmlns:v="urn:schemas-microsoft-com:vml" Requires="v">
                <p:oleObj spid="_x0000_s1637" name="Equation" r:id="rId6" imgW="1993900" imgH="330200" progId="Equation.3">
                  <p:embed/>
                </p:oleObj>
              </mc:Choice>
              <mc:Fallback>
                <p:oleObj name="Equation" r:id="rId6" imgW="1993900" imgH="330200" progId="Equation.3">
                  <p:embed/>
                  <p:pic>
                    <p:nvPicPr>
                      <p:cNvPr id="0" name=""/>
                      <p:cNvPicPr/>
                      <p:nvPr/>
                    </p:nvPicPr>
                    <p:blipFill>
                      <a:blip r:embed="rId7"/>
                      <a:stretch>
                        <a:fillRect/>
                      </a:stretch>
                    </p:blipFill>
                    <p:spPr>
                      <a:xfrm>
                        <a:off x="3393018" y="2901949"/>
                        <a:ext cx="3189288" cy="52863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381190434"/>
              </p:ext>
            </p:extLst>
          </p:nvPr>
        </p:nvGraphicFramePr>
        <p:xfrm>
          <a:off x="3413657" y="3738982"/>
          <a:ext cx="1197712" cy="388517"/>
        </p:xfrm>
        <a:graphic>
          <a:graphicData uri="http://schemas.openxmlformats.org/presentationml/2006/ole">
            <mc:AlternateContent xmlns:mc="http://schemas.openxmlformats.org/markup-compatibility/2006">
              <mc:Choice xmlns:v="urn:schemas-microsoft-com:vml" Requires="v">
                <p:oleObj spid="_x0000_s1638" name="Equation" r:id="rId8" imgW="749300" imgH="241300" progId="Equation.3">
                  <p:embed/>
                </p:oleObj>
              </mc:Choice>
              <mc:Fallback>
                <p:oleObj name="Equation" r:id="rId8" imgW="749300" imgH="241300" progId="Equation.3">
                  <p:embed/>
                  <p:pic>
                    <p:nvPicPr>
                      <p:cNvPr id="0" name=""/>
                      <p:cNvPicPr/>
                      <p:nvPr/>
                    </p:nvPicPr>
                    <p:blipFill>
                      <a:blip r:embed="rId9"/>
                      <a:stretch>
                        <a:fillRect/>
                      </a:stretch>
                    </p:blipFill>
                    <p:spPr>
                      <a:xfrm>
                        <a:off x="3413657" y="3738982"/>
                        <a:ext cx="1197712" cy="38851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250956660"/>
              </p:ext>
            </p:extLst>
          </p:nvPr>
        </p:nvGraphicFramePr>
        <p:xfrm>
          <a:off x="6781800" y="2133600"/>
          <a:ext cx="2154238" cy="714375"/>
        </p:xfrm>
        <a:graphic>
          <a:graphicData uri="http://schemas.openxmlformats.org/presentationml/2006/ole">
            <mc:AlternateContent xmlns:mc="http://schemas.openxmlformats.org/markup-compatibility/2006">
              <mc:Choice xmlns:v="urn:schemas-microsoft-com:vml" Requires="v">
                <p:oleObj spid="_x0000_s1639" name="Equation" r:id="rId10" imgW="1346200" imgH="444500" progId="Equation.3">
                  <p:embed/>
                </p:oleObj>
              </mc:Choice>
              <mc:Fallback>
                <p:oleObj name="Equation" r:id="rId10" imgW="1346200" imgH="444500" progId="Equation.3">
                  <p:embed/>
                  <p:pic>
                    <p:nvPicPr>
                      <p:cNvPr id="0" name=""/>
                      <p:cNvPicPr/>
                      <p:nvPr/>
                    </p:nvPicPr>
                    <p:blipFill>
                      <a:blip r:embed="rId11"/>
                      <a:stretch>
                        <a:fillRect/>
                      </a:stretch>
                    </p:blipFill>
                    <p:spPr>
                      <a:xfrm>
                        <a:off x="6781800" y="2133600"/>
                        <a:ext cx="2154238" cy="714375"/>
                      </a:xfrm>
                      <a:prstGeom prst="rect">
                        <a:avLst/>
                      </a:prstGeom>
                    </p:spPr>
                  </p:pic>
                </p:oleObj>
              </mc:Fallback>
            </mc:AlternateContent>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089864466"/>
              </p:ext>
            </p:extLst>
          </p:nvPr>
        </p:nvGraphicFramePr>
        <p:xfrm>
          <a:off x="6703512" y="4686300"/>
          <a:ext cx="2209800" cy="1010920"/>
        </p:xfrm>
        <a:graphic>
          <a:graphicData uri="http://schemas.openxmlformats.org/drawingml/2006/table">
            <a:tbl>
              <a:tblPr firstRow="1" bandRow="1">
                <a:tableStyleId>{5C22544A-7EE6-4342-B048-85BDC9FD1C3A}</a:tableStyleId>
              </a:tblPr>
              <a:tblGrid>
                <a:gridCol w="1104900">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tblGrid>
              <a:tr h="370840">
                <a:tc>
                  <a:txBody>
                    <a:bodyPr/>
                    <a:lstStyle/>
                    <a:p>
                      <a:r>
                        <a:rPr lang="en-US" dirty="0"/>
                        <a:t>2013 network</a:t>
                      </a:r>
                    </a:p>
                  </a:txBody>
                  <a:tcPr/>
                </a:tc>
                <a:tc>
                  <a:txBody>
                    <a:bodyPr/>
                    <a:lstStyle/>
                    <a:p>
                      <a:r>
                        <a:rPr lang="en-US" dirty="0"/>
                        <a:t>2017 network</a:t>
                      </a:r>
                    </a:p>
                  </a:txBody>
                  <a:tcPr/>
                </a:tc>
                <a:extLst>
                  <a:ext uri="{0D108BD9-81ED-4DB2-BD59-A6C34878D82A}">
                    <a16:rowId xmlns:a16="http://schemas.microsoft.com/office/drawing/2014/main" val="10000"/>
                  </a:ext>
                </a:extLst>
              </a:tr>
              <a:tr h="370840">
                <a:tc>
                  <a:txBody>
                    <a:bodyPr/>
                    <a:lstStyle/>
                    <a:p>
                      <a:r>
                        <a:rPr lang="en-US" dirty="0"/>
                        <a:t>2.69</a:t>
                      </a:r>
                    </a:p>
                  </a:txBody>
                  <a:tcPr/>
                </a:tc>
                <a:tc>
                  <a:txBody>
                    <a:bodyPr/>
                    <a:lstStyle/>
                    <a:p>
                      <a:r>
                        <a:rPr lang="en-US" dirty="0"/>
                        <a:t>3.07</a:t>
                      </a:r>
                    </a:p>
                  </a:txBody>
                  <a:tcPr/>
                </a:tc>
                <a:extLst>
                  <a:ext uri="{0D108BD9-81ED-4DB2-BD59-A6C34878D82A}">
                    <a16:rowId xmlns:a16="http://schemas.microsoft.com/office/drawing/2014/main" val="10001"/>
                  </a:ext>
                </a:extLst>
              </a:tr>
            </a:tbl>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986090068"/>
              </p:ext>
            </p:extLst>
          </p:nvPr>
        </p:nvGraphicFramePr>
        <p:xfrm>
          <a:off x="6781800" y="2819400"/>
          <a:ext cx="2154238" cy="714375"/>
        </p:xfrm>
        <a:graphic>
          <a:graphicData uri="http://schemas.openxmlformats.org/presentationml/2006/ole">
            <mc:AlternateContent xmlns:mc="http://schemas.openxmlformats.org/markup-compatibility/2006">
              <mc:Choice xmlns:v="urn:schemas-microsoft-com:vml" Requires="v">
                <p:oleObj spid="_x0000_s1640" name="Equation" r:id="rId12" imgW="1346200" imgH="444500" progId="Equation.3">
                  <p:embed/>
                </p:oleObj>
              </mc:Choice>
              <mc:Fallback>
                <p:oleObj name="Equation" r:id="rId12" imgW="1346200" imgH="444500" progId="Equation.3">
                  <p:embed/>
                  <p:pic>
                    <p:nvPicPr>
                      <p:cNvPr id="0" name=""/>
                      <p:cNvPicPr/>
                      <p:nvPr/>
                    </p:nvPicPr>
                    <p:blipFill>
                      <a:blip r:embed="rId13"/>
                      <a:stretch>
                        <a:fillRect/>
                      </a:stretch>
                    </p:blipFill>
                    <p:spPr>
                      <a:xfrm>
                        <a:off x="6781800" y="2819400"/>
                        <a:ext cx="2154238" cy="71437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47322193"/>
              </p:ext>
            </p:extLst>
          </p:nvPr>
        </p:nvGraphicFramePr>
        <p:xfrm>
          <a:off x="6772275" y="3581400"/>
          <a:ext cx="2174875" cy="714375"/>
        </p:xfrm>
        <a:graphic>
          <a:graphicData uri="http://schemas.openxmlformats.org/presentationml/2006/ole">
            <mc:AlternateContent xmlns:mc="http://schemas.openxmlformats.org/markup-compatibility/2006">
              <mc:Choice xmlns:v="urn:schemas-microsoft-com:vml" Requires="v">
                <p:oleObj spid="_x0000_s1641" name="Equation" r:id="rId14" imgW="1358900" imgH="444500" progId="Equation.3">
                  <p:embed/>
                </p:oleObj>
              </mc:Choice>
              <mc:Fallback>
                <p:oleObj name="Equation" r:id="rId14" imgW="1358900" imgH="444500" progId="Equation.3">
                  <p:embed/>
                  <p:pic>
                    <p:nvPicPr>
                      <p:cNvPr id="0" name=""/>
                      <p:cNvPicPr/>
                      <p:nvPr/>
                    </p:nvPicPr>
                    <p:blipFill>
                      <a:blip r:embed="rId15"/>
                      <a:stretch>
                        <a:fillRect/>
                      </a:stretch>
                    </p:blipFill>
                    <p:spPr>
                      <a:xfrm>
                        <a:off x="6772275" y="3581400"/>
                        <a:ext cx="2174875" cy="714375"/>
                      </a:xfrm>
                      <a:prstGeom prst="rect">
                        <a:avLst/>
                      </a:prstGeom>
                    </p:spPr>
                  </p:pic>
                </p:oleObj>
              </mc:Fallback>
            </mc:AlternateContent>
          </a:graphicData>
        </a:graphic>
      </p:graphicFrame>
      <p:sp>
        <p:nvSpPr>
          <p:cNvPr id="15" name="Slide Number Placeholder 8"/>
          <p:cNvSpPr>
            <a:spLocks noGrp="1"/>
          </p:cNvSpPr>
          <p:nvPr>
            <p:ph type="sldNum" sz="quarter" idx="12"/>
          </p:nvPr>
        </p:nvSpPr>
        <p:spPr>
          <a:xfrm>
            <a:off x="6814417" y="-8758"/>
            <a:ext cx="2057400" cy="365125"/>
          </a:xfrm>
        </p:spPr>
        <p:txBody>
          <a:bodyPr/>
          <a:lstStyle/>
          <a:p>
            <a:fld id="{D3F1B240-3F4D-4CCB-BF22-0C00AAF4EE4D}" type="slidenum">
              <a:rPr lang="en-US" smtClean="0"/>
              <a:t>2</a:t>
            </a:fld>
            <a:endParaRPr lang="en-US" dirty="0"/>
          </a:p>
        </p:txBody>
      </p:sp>
      <p:pic>
        <p:nvPicPr>
          <p:cNvPr id="16" name="Picture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D:\Qiming Lu\Pictures\rpi_seal.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graphicFrame>
        <p:nvGraphicFramePr>
          <p:cNvPr id="11" name="Object 10"/>
          <p:cNvGraphicFramePr>
            <a:graphicFrameLocks noChangeAspect="1"/>
          </p:cNvGraphicFramePr>
          <p:nvPr>
            <p:extLst>
              <p:ext uri="{D42A27DB-BD31-4B8C-83A1-F6EECF244321}">
                <p14:modId xmlns:p14="http://schemas.microsoft.com/office/powerpoint/2010/main" val="3686802317"/>
              </p:ext>
            </p:extLst>
          </p:nvPr>
        </p:nvGraphicFramePr>
        <p:xfrm>
          <a:off x="539751" y="4991100"/>
          <a:ext cx="5516563" cy="1143000"/>
        </p:xfrm>
        <a:graphic>
          <a:graphicData uri="http://schemas.openxmlformats.org/presentationml/2006/ole">
            <mc:AlternateContent xmlns:mc="http://schemas.openxmlformats.org/markup-compatibility/2006">
              <mc:Choice xmlns:v="urn:schemas-microsoft-com:vml" Requires="v">
                <p:oleObj spid="_x0000_s1642" name="Equation" r:id="rId18" imgW="2768600" imgH="571500" progId="Equation.3">
                  <p:embed/>
                </p:oleObj>
              </mc:Choice>
              <mc:Fallback>
                <p:oleObj name="Equation" r:id="rId18" imgW="2768600" imgH="571500" progId="Equation.3">
                  <p:embed/>
                  <p:pic>
                    <p:nvPicPr>
                      <p:cNvPr id="0" name=""/>
                      <p:cNvPicPr/>
                      <p:nvPr/>
                    </p:nvPicPr>
                    <p:blipFill>
                      <a:blip r:embed="rId19"/>
                      <a:stretch>
                        <a:fillRect/>
                      </a:stretch>
                    </p:blipFill>
                    <p:spPr>
                      <a:xfrm>
                        <a:off x="539751" y="4991100"/>
                        <a:ext cx="5516563" cy="1143000"/>
                      </a:xfrm>
                      <a:prstGeom prst="rect">
                        <a:avLst/>
                      </a:prstGeom>
                    </p:spPr>
                  </p:pic>
                </p:oleObj>
              </mc:Fallback>
            </mc:AlternateContent>
          </a:graphicData>
        </a:graphic>
      </p:graphicFrame>
    </p:spTree>
    <p:extLst>
      <p:ext uri="{BB962C8B-B14F-4D97-AF65-F5344CB8AC3E}">
        <p14:creationId xmlns:p14="http://schemas.microsoft.com/office/powerpoint/2010/main" val="201448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Evolution of Transition Fractions </a:t>
            </a:r>
          </a:p>
        </p:txBody>
      </p:sp>
      <p:pic>
        <p:nvPicPr>
          <p:cNvPr id="7" name="Content Placeholder 6" descr="risk_external_fraction.eps"/>
          <p:cNvPicPr>
            <a:picLocks noGrp="1" noChangeAspect="1"/>
          </p:cNvPicPr>
          <p:nvPr>
            <p:ph idx="1"/>
          </p:nvPr>
        </p:nvPicPr>
        <p:blipFill>
          <a:blip r:embed="rId3">
            <a:extLst>
              <a:ext uri="{28A0092B-C50C-407E-A947-70E740481C1C}">
                <a14:useLocalDpi xmlns:a14="http://schemas.microsoft.com/office/drawing/2010/main" val="0"/>
              </a:ext>
            </a:extLst>
          </a:blip>
          <a:srcRect l="-10000" r="-10000"/>
          <a:stretch>
            <a:fillRect/>
          </a:stretch>
        </p:blipFill>
        <p:spPr>
          <a:xfrm>
            <a:off x="-654629" y="977900"/>
            <a:ext cx="9798629" cy="5406209"/>
          </a:xfrm>
        </p:spPr>
      </p:pic>
      <p:cxnSp>
        <p:nvCxnSpPr>
          <p:cNvPr id="5" name="Straight Connector 4"/>
          <p:cNvCxnSpPr/>
          <p:nvPr/>
        </p:nvCxnSpPr>
        <p:spPr>
          <a:xfrm>
            <a:off x="901700" y="2667000"/>
            <a:ext cx="7175502"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901700" y="4724400"/>
            <a:ext cx="7175502"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3</a:t>
            </a:fld>
            <a:endParaRPr lang="en-US" dirty="0"/>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4139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Influence Among Risks</a:t>
            </a:r>
          </a:p>
        </p:txBody>
      </p:sp>
      <p:pic>
        <p:nvPicPr>
          <p:cNvPr id="8" name="Content Placeholder 7" descr="category_heatmap.eps"/>
          <p:cNvPicPr>
            <a:picLocks noGrp="1" noChangeAspect="1"/>
          </p:cNvPicPr>
          <p:nvPr>
            <p:ph idx="1"/>
          </p:nvPr>
        </p:nvPicPr>
        <p:blipFill rotWithShape="1">
          <a:blip r:embed="rId3">
            <a:extLst>
              <a:ext uri="{28A0092B-C50C-407E-A947-70E740481C1C}">
                <a14:useLocalDpi xmlns:a14="http://schemas.microsoft.com/office/drawing/2010/main" val="0"/>
              </a:ext>
            </a:extLst>
          </a:blip>
          <a:srcRect l="-14" r="-10001"/>
          <a:stretch/>
        </p:blipFill>
        <p:spPr>
          <a:xfrm>
            <a:off x="139700" y="762000"/>
            <a:ext cx="9004300" cy="5418909"/>
          </a:xfrm>
          <a:ln w="28575">
            <a:noFill/>
          </a:ln>
        </p:spPr>
      </p:pic>
      <p:sp>
        <p:nvSpPr>
          <p:cNvPr id="5" name="Slide Number Placeholder 8"/>
          <p:cNvSpPr>
            <a:spLocks noGrp="1"/>
          </p:cNvSpPr>
          <p:nvPr>
            <p:ph type="sldNum" sz="quarter" idx="12"/>
          </p:nvPr>
        </p:nvSpPr>
        <p:spPr>
          <a:xfrm>
            <a:off x="6814417" y="3942"/>
            <a:ext cx="2057400" cy="365125"/>
          </a:xfrm>
        </p:spPr>
        <p:txBody>
          <a:bodyPr/>
          <a:lstStyle/>
          <a:p>
            <a:fld id="{D3F1B240-3F4D-4CCB-BF22-0C00AAF4EE4D}" type="slidenum">
              <a:rPr lang="en-US" smtClean="0"/>
              <a:t>4</a:t>
            </a:fld>
            <a:endParaRPr lang="en-US" dirty="0"/>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
        <p:nvSpPr>
          <p:cNvPr id="3" name="Oval 2"/>
          <p:cNvSpPr/>
          <p:nvPr/>
        </p:nvSpPr>
        <p:spPr>
          <a:xfrm>
            <a:off x="482600" y="1168400"/>
            <a:ext cx="1485900" cy="11049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457200" y="4603750"/>
            <a:ext cx="1485900" cy="361950"/>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5240" y="3262868"/>
            <a:ext cx="2613660" cy="646331"/>
          </a:xfrm>
          <a:prstGeom prst="rect">
            <a:avLst/>
          </a:prstGeom>
          <a:noFill/>
        </p:spPr>
        <p:txBody>
          <a:bodyPr wrap="square" rtlCol="0">
            <a:spAutoFit/>
          </a:bodyPr>
          <a:lstStyle/>
          <a:p>
            <a:r>
              <a:rPr lang="en-US" b="1" dirty="0">
                <a:solidFill>
                  <a:srgbClr val="C00000"/>
                </a:solidFill>
              </a:rPr>
              <a:t>Groups impacting three or more other groups</a:t>
            </a:r>
          </a:p>
        </p:txBody>
      </p:sp>
    </p:spTree>
    <p:extLst>
      <p:ext uri="{BB962C8B-B14F-4D97-AF65-F5344CB8AC3E}">
        <p14:creationId xmlns:p14="http://schemas.microsoft.com/office/powerpoint/2010/main" val="319861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93594" y="246718"/>
            <a:ext cx="4543425" cy="523220"/>
          </a:xfrm>
          <a:prstGeom prst="rect">
            <a:avLst/>
          </a:prstGeom>
          <a:noFill/>
        </p:spPr>
        <p:txBody>
          <a:bodyPr wrap="square" rtlCol="0">
            <a:spAutoFit/>
          </a:bodyPr>
          <a:lstStyle/>
          <a:p>
            <a:r>
              <a:rPr lang="en-US" sz="2800" b="1" dirty="0">
                <a:solidFill>
                  <a:srgbClr val="0070C0"/>
                </a:solidFill>
              </a:rPr>
              <a:t>Background Information </a:t>
            </a:r>
          </a:p>
        </p:txBody>
      </p:sp>
      <p:sp>
        <p:nvSpPr>
          <p:cNvPr id="8" name="TextBox 7"/>
          <p:cNvSpPr txBox="1"/>
          <p:nvPr/>
        </p:nvSpPr>
        <p:spPr>
          <a:xfrm>
            <a:off x="611105" y="3260596"/>
            <a:ext cx="8093243" cy="2831544"/>
          </a:xfrm>
          <a:prstGeom prst="rect">
            <a:avLst/>
          </a:prstGeom>
          <a:noFill/>
        </p:spPr>
        <p:txBody>
          <a:bodyPr wrap="square" rtlCol="0">
            <a:spAutoFit/>
          </a:bodyPr>
          <a:lstStyle/>
          <a:p>
            <a:pPr algn="just"/>
            <a:r>
              <a:rPr lang="en-US" sz="2400" dirty="0"/>
              <a:t>The spread of </a:t>
            </a:r>
            <a:r>
              <a:rPr lang="en-US" sz="2400" b="1" dirty="0">
                <a:solidFill>
                  <a:srgbClr val="C00000"/>
                </a:solidFill>
              </a:rPr>
              <a:t>cascades</a:t>
            </a:r>
            <a:r>
              <a:rPr lang="en-US" sz="2400" dirty="0"/>
              <a:t> could be affected by the topology of an interconnected network.</a:t>
            </a:r>
          </a:p>
          <a:p>
            <a:pPr algn="just"/>
            <a:endParaRPr lang="en-US" dirty="0"/>
          </a:p>
          <a:p>
            <a:pPr algn="just"/>
            <a:r>
              <a:rPr lang="en-US" dirty="0"/>
              <a:t>“</a:t>
            </a:r>
            <a:r>
              <a:rPr lang="en-US" sz="2000" dirty="0"/>
              <a:t>A </a:t>
            </a:r>
            <a:r>
              <a:rPr lang="en-US" sz="2000" b="1" i="1" dirty="0">
                <a:solidFill>
                  <a:srgbClr val="C00000"/>
                </a:solidFill>
              </a:rPr>
              <a:t>cascading failure</a:t>
            </a:r>
            <a:r>
              <a:rPr lang="en-US" sz="2000" dirty="0"/>
              <a:t> is a failure in a system of interconnected parts in which the failure of a part can </a:t>
            </a:r>
            <a:r>
              <a:rPr lang="en-US" sz="2000" b="1" i="1" dirty="0">
                <a:solidFill>
                  <a:srgbClr val="C00000"/>
                </a:solidFill>
              </a:rPr>
              <a:t>trigger the failure of successive parts</a:t>
            </a:r>
            <a:r>
              <a:rPr lang="en-US" sz="2000" dirty="0"/>
              <a:t>. Such a failure may happen in many types of systems, including power transmission, computer networking, finance, human bodily systems, and bridges</a:t>
            </a:r>
            <a:r>
              <a:rPr lang="en-US" dirty="0"/>
              <a:t>.”</a:t>
            </a:r>
            <a:endParaRPr lang="en-US" sz="1400" b="1" i="1" dirty="0">
              <a:solidFill>
                <a:schemeClr val="bg1">
                  <a:lumMod val="65000"/>
                </a:schemeClr>
              </a:solidFill>
              <a:latin typeface="Arial" panose="020B0604020202020204" pitchFamily="34" charset="0"/>
              <a:ea typeface="Helvetica" pitchFamily="36" charset="0"/>
              <a:cs typeface="Arial" panose="020B0604020202020204" pitchFamily="34" charset="0"/>
            </a:endParaRPr>
          </a:p>
          <a:p>
            <a:pPr lvl="0"/>
            <a:r>
              <a:rPr lang="en-US" sz="1400" b="1" i="1" dirty="0">
                <a:solidFill>
                  <a:schemeClr val="bg1">
                    <a:lumMod val="65000"/>
                  </a:schemeClr>
                </a:solidFill>
                <a:latin typeface="Arial" panose="020B0604020202020204" pitchFamily="34" charset="0"/>
                <a:ea typeface="Helvetica" pitchFamily="36" charset="0"/>
                <a:cs typeface="Arial" panose="020B0604020202020204" pitchFamily="34" charset="0"/>
              </a:rPr>
              <a:t>Source: Wikipedia</a:t>
            </a:r>
          </a:p>
          <a:p>
            <a:endParaRPr lang="en-US" dirty="0"/>
          </a:p>
        </p:txBody>
      </p:sp>
      <p:pic>
        <p:nvPicPr>
          <p:cNvPr id="1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64237"/>
            <a:ext cx="1238251"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87868" y="922660"/>
            <a:ext cx="8187364" cy="2185214"/>
          </a:xfrm>
          <a:prstGeom prst="rect">
            <a:avLst/>
          </a:prstGeom>
          <a:noFill/>
        </p:spPr>
        <p:txBody>
          <a:bodyPr wrap="square" rtlCol="0">
            <a:spAutoFit/>
          </a:bodyPr>
          <a:lstStyle/>
          <a:p>
            <a:pPr algn="just"/>
            <a:r>
              <a:rPr lang="en-US" sz="2000" dirty="0"/>
              <a:t>“A </a:t>
            </a:r>
            <a:r>
              <a:rPr lang="en-US" sz="2000" b="1" i="1" dirty="0">
                <a:solidFill>
                  <a:srgbClr val="C00000"/>
                </a:solidFill>
              </a:rPr>
              <a:t>global risk</a:t>
            </a:r>
            <a:r>
              <a:rPr lang="en-US" sz="2000" i="1" dirty="0"/>
              <a:t> </a:t>
            </a:r>
            <a:r>
              <a:rPr lang="en-US" sz="2000" dirty="0"/>
              <a:t>is defined as </a:t>
            </a:r>
            <a:r>
              <a:rPr lang="en-US" sz="2000" i="1" dirty="0"/>
              <a:t>an occurrence that causes significant negative impact for several countries and industries </a:t>
            </a:r>
            <a:r>
              <a:rPr lang="en-US" sz="2000" dirty="0"/>
              <a:t>over a time frame of up to 10 years. A key characteristic of global risks is their potentially systemic nature – they have the potential to affect an entire system, as opposed to individual parts and components. ”</a:t>
            </a:r>
            <a:endParaRPr lang="en-US" sz="1600" b="1" i="1" dirty="0">
              <a:solidFill>
                <a:schemeClr val="bg1">
                  <a:lumMod val="65000"/>
                </a:schemeClr>
              </a:solidFill>
              <a:latin typeface="Arial" panose="020B0604020202020204" pitchFamily="34" charset="0"/>
              <a:ea typeface="Helvetica" pitchFamily="36" charset="0"/>
              <a:cs typeface="Arial" panose="020B0604020202020204" pitchFamily="34" charset="0"/>
            </a:endParaRPr>
          </a:p>
          <a:p>
            <a:pPr lvl="0" algn="just"/>
            <a:r>
              <a:rPr lang="en-US" sz="1600" b="1" i="1" dirty="0">
                <a:solidFill>
                  <a:schemeClr val="bg1">
                    <a:lumMod val="65000"/>
                  </a:schemeClr>
                </a:solidFill>
                <a:latin typeface="Arial" panose="020B0604020202020204" pitchFamily="34" charset="0"/>
                <a:ea typeface="Helvetica" pitchFamily="36" charset="0"/>
                <a:cs typeface="Arial" panose="020B0604020202020204" pitchFamily="34" charset="0"/>
              </a:rPr>
              <a:t>Source: Wikipedia</a:t>
            </a:r>
          </a:p>
          <a:p>
            <a:pPr algn="just"/>
            <a:endParaRPr lang="en-US" sz="2000" dirty="0"/>
          </a:p>
        </p:txBody>
      </p:sp>
      <p:sp>
        <p:nvSpPr>
          <p:cNvPr id="9" name="Slide Number Placeholder 5"/>
          <p:cNvSpPr txBox="1">
            <a:spLocks/>
          </p:cNvSpPr>
          <p:nvPr/>
        </p:nvSpPr>
        <p:spPr>
          <a:xfrm>
            <a:off x="66985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5</a:t>
            </a:fld>
            <a:endParaRPr lang="en-US" dirty="0"/>
          </a:p>
        </p:txBody>
      </p:sp>
      <p:sp>
        <p:nvSpPr>
          <p:cNvPr id="13"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43828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964244"/>
            <a:ext cx="1271452"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635725" y="874430"/>
            <a:ext cx="8273992" cy="5293757"/>
          </a:xfrm>
          <a:prstGeom prst="rect">
            <a:avLst/>
          </a:prstGeom>
          <a:noFill/>
        </p:spPr>
        <p:txBody>
          <a:bodyPr wrap="square" rtlCol="0">
            <a:spAutoFit/>
          </a:bodyPr>
          <a:lstStyle/>
          <a:p>
            <a:pPr algn="just"/>
            <a:r>
              <a:rPr lang="en-US" sz="2000" dirty="0">
                <a:solidFill>
                  <a:prstClr val="black"/>
                </a:solidFill>
              </a:rPr>
              <a:t>The report contains also an assessment of the risks potential </a:t>
            </a:r>
            <a:r>
              <a:rPr lang="en-US" sz="2000" b="1" dirty="0">
                <a:solidFill>
                  <a:srgbClr val="FF0000"/>
                </a:solidFill>
              </a:rPr>
              <a:t>impact</a:t>
            </a:r>
            <a:r>
              <a:rPr lang="en-US" sz="2000" dirty="0">
                <a:solidFill>
                  <a:srgbClr val="FF0000"/>
                </a:solidFill>
              </a:rPr>
              <a:t>, </a:t>
            </a:r>
            <a:r>
              <a:rPr lang="en-US" sz="2000" b="1" dirty="0">
                <a:solidFill>
                  <a:srgbClr val="FF0000"/>
                </a:solidFill>
              </a:rPr>
              <a:t>interconnectivity </a:t>
            </a:r>
            <a:r>
              <a:rPr lang="en-US" sz="2000" dirty="0"/>
              <a:t>and</a:t>
            </a:r>
            <a:r>
              <a:rPr lang="en-US" sz="2000" b="1" dirty="0">
                <a:solidFill>
                  <a:srgbClr val="FF0000"/>
                </a:solidFill>
              </a:rPr>
              <a:t> likelihood</a:t>
            </a:r>
            <a:r>
              <a:rPr lang="en-US" sz="2000" dirty="0">
                <a:solidFill>
                  <a:prstClr val="black"/>
                </a:solidFill>
              </a:rPr>
              <a:t> </a:t>
            </a:r>
            <a:r>
              <a:rPr lang="en-US" sz="2000" b="1" dirty="0">
                <a:solidFill>
                  <a:srgbClr val="FF0000"/>
                </a:solidFill>
              </a:rPr>
              <a:t>of materialization </a:t>
            </a:r>
            <a:r>
              <a:rPr lang="en-US" sz="2000" dirty="0">
                <a:solidFill>
                  <a:prstClr val="black"/>
                </a:solidFill>
              </a:rPr>
              <a:t>in the next 10 years prepared by over </a:t>
            </a:r>
            <a:r>
              <a:rPr lang="en-US" sz="2000" b="1" dirty="0">
                <a:solidFill>
                  <a:srgbClr val="FF0000"/>
                </a:solidFill>
              </a:rPr>
              <a:t>1000</a:t>
            </a:r>
            <a:r>
              <a:rPr lang="en-US" sz="2000" dirty="0">
                <a:solidFill>
                  <a:prstClr val="black"/>
                </a:solidFill>
              </a:rPr>
              <a:t> business, industry, government, international organization and academic experts.</a:t>
            </a:r>
            <a:endParaRPr lang="en-US" sz="1600" dirty="0">
              <a:solidFill>
                <a:prstClr val="black"/>
              </a:solidFill>
            </a:endParaRPr>
          </a:p>
          <a:p>
            <a:endParaRPr lang="en-US" sz="2000" b="1" dirty="0">
              <a:solidFill>
                <a:srgbClr val="FF0000"/>
              </a:solidFill>
            </a:endParaRPr>
          </a:p>
          <a:p>
            <a:pPr marL="285750" indent="-285750" algn="just">
              <a:buFont typeface="Arial" panose="020B0604020202020204" pitchFamily="34" charset="0"/>
              <a:buChar char="•"/>
            </a:pPr>
            <a:r>
              <a:rPr lang="en-US" sz="2000" dirty="0"/>
              <a:t>Likelihood of a risk to occur over the next 10 years:</a:t>
            </a:r>
          </a:p>
          <a:p>
            <a:pPr algn="just"/>
            <a:r>
              <a:rPr lang="en-US" dirty="0"/>
              <a:t>Each expert defines these likelihoods by numerical value ranging from </a:t>
            </a:r>
            <a:r>
              <a:rPr lang="en-US" b="1" dirty="0">
                <a:solidFill>
                  <a:srgbClr val="FF0000"/>
                </a:solidFill>
              </a:rPr>
              <a:t>1 (lowest likelihood) to 5 (highest likelihood)</a:t>
            </a:r>
            <a:r>
              <a:rPr lang="en-US" dirty="0"/>
              <a:t> using integers and mid-points between integers within this range.  Average all the experts’ rates and get the final value of likelihood.</a:t>
            </a:r>
          </a:p>
          <a:p>
            <a:pPr algn="just"/>
            <a:endParaRPr lang="en-US" dirty="0"/>
          </a:p>
          <a:p>
            <a:pPr marL="285750" indent="-285750" algn="just">
              <a:buFont typeface="Arial" panose="020B0604020202020204" pitchFamily="34" charset="0"/>
              <a:buChar char="•"/>
            </a:pPr>
            <a:r>
              <a:rPr lang="en-US" sz="2000" dirty="0"/>
              <a:t>Connections between pairs of risks:</a:t>
            </a:r>
          </a:p>
          <a:p>
            <a:pPr algn="just"/>
            <a:r>
              <a:rPr lang="en-US" dirty="0"/>
              <a:t>Each expert selects at least 3 and up to 10 combinations.  There are </a:t>
            </a:r>
            <a:r>
              <a:rPr lang="en-US" b="1" dirty="0">
                <a:solidFill>
                  <a:srgbClr val="FF0000"/>
                </a:solidFill>
              </a:rPr>
              <a:t>515</a:t>
            </a:r>
            <a:r>
              <a:rPr lang="en-US" dirty="0"/>
              <a:t> bidirectional edges defined that way, thus, the average degree of each node is relatively high, </a:t>
            </a:r>
            <a:r>
              <a:rPr lang="en-US" b="1" dirty="0">
                <a:solidFill>
                  <a:srgbClr val="FF0000"/>
                </a:solidFill>
              </a:rPr>
              <a:t>20.6</a:t>
            </a:r>
            <a:r>
              <a:rPr lang="en-US" dirty="0"/>
              <a:t> per node.</a:t>
            </a:r>
          </a:p>
          <a:p>
            <a:pPr algn="just"/>
            <a:endParaRPr lang="en-US" dirty="0"/>
          </a:p>
          <a:p>
            <a:pPr marL="342900" indent="-342900" algn="just">
              <a:buFont typeface="Arial" panose="020B0604020202020204" pitchFamily="34" charset="0"/>
              <a:buChar char="•"/>
            </a:pPr>
            <a:r>
              <a:rPr lang="en-US" sz="2000" dirty="0"/>
              <a:t>Impact:</a:t>
            </a:r>
          </a:p>
          <a:p>
            <a:pPr algn="just"/>
            <a:r>
              <a:rPr lang="en-US" dirty="0"/>
              <a:t>If one risk were to occur, what is the rate of impact from </a:t>
            </a:r>
            <a:r>
              <a:rPr lang="en-US" b="1" dirty="0">
                <a:solidFill>
                  <a:srgbClr val="FF0000"/>
                </a:solidFill>
              </a:rPr>
              <a:t>1 (lowest likelihood) to 5 (highest likelihood)</a:t>
            </a:r>
            <a:r>
              <a:rPr lang="en-US" dirty="0"/>
              <a:t>.</a:t>
            </a:r>
          </a:p>
        </p:txBody>
      </p:sp>
      <p:sp>
        <p:nvSpPr>
          <p:cNvPr id="5" name="TextBox 4"/>
          <p:cNvSpPr txBox="1"/>
          <p:nvPr/>
        </p:nvSpPr>
        <p:spPr>
          <a:xfrm>
            <a:off x="927100" y="183206"/>
            <a:ext cx="7277100" cy="584775"/>
          </a:xfrm>
          <a:prstGeom prst="rect">
            <a:avLst/>
          </a:prstGeom>
          <a:noFill/>
        </p:spPr>
        <p:txBody>
          <a:bodyPr wrap="square" rtlCol="0">
            <a:spAutoFit/>
          </a:bodyPr>
          <a:lstStyle/>
          <a:p>
            <a:pPr algn="ctr"/>
            <a:r>
              <a:rPr lang="en-US" sz="3200" b="1" dirty="0">
                <a:solidFill>
                  <a:srgbClr val="0070C0"/>
                </a:solidFill>
              </a:rPr>
              <a:t>Expert Assessments </a:t>
            </a:r>
          </a:p>
        </p:txBody>
      </p:sp>
      <p:pic>
        <p:nvPicPr>
          <p:cNvPr id="7" name="Picture 6"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6</a:t>
            </a:fld>
            <a:endParaRPr lang="en-US" dirty="0"/>
          </a:p>
        </p:txBody>
      </p:sp>
      <p:sp>
        <p:nvSpPr>
          <p:cNvPr id="10"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825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8300" y="980742"/>
            <a:ext cx="8547099" cy="4408899"/>
          </a:xfrm>
          <a:prstGeom prst="rect">
            <a:avLst/>
          </a:prstGeom>
          <a:noFill/>
        </p:spPr>
        <p:txBody>
          <a:bodyPr wrap="square" rtlCol="0">
            <a:spAutoFit/>
          </a:bodyPr>
          <a:lstStyle/>
          <a:p>
            <a:pPr marL="285737" indent="-285737" algn="just">
              <a:buFont typeface="Arial" panose="020B0604020202020204" pitchFamily="34" charset="0"/>
              <a:buChar char="•"/>
            </a:pPr>
            <a:endParaRPr lang="en-US" dirty="0"/>
          </a:p>
          <a:p>
            <a:pPr marL="285737" indent="-285737" algn="just">
              <a:spcAft>
                <a:spcPts val="900"/>
              </a:spcAft>
              <a:buFont typeface="Arial" panose="020B0604020202020204" pitchFamily="34" charset="0"/>
              <a:buChar char="•"/>
            </a:pPr>
            <a:r>
              <a:rPr lang="en-US" sz="2400" dirty="0"/>
              <a:t>Five risks with high contagion potentials were chosen.</a:t>
            </a:r>
          </a:p>
          <a:p>
            <a:pPr marL="285737" indent="-285737" algn="just">
              <a:spcAft>
                <a:spcPts val="900"/>
              </a:spcAft>
              <a:buFont typeface="Arial" panose="020B0604020202020204" pitchFamily="34" charset="0"/>
              <a:buChar char="•"/>
            </a:pPr>
            <a:r>
              <a:rPr lang="en-US" sz="2400" dirty="0"/>
              <a:t>The linear nature of the curves on the linear-logarithmic scale indicates that </a:t>
            </a:r>
            <a:r>
              <a:rPr lang="en-US" sz="2400" b="1" dirty="0">
                <a:solidFill>
                  <a:srgbClr val="FF0000"/>
                </a:solidFill>
              </a:rPr>
              <a:t>survival probabilities decay exponentially with time</a:t>
            </a:r>
            <a:r>
              <a:rPr lang="en-US" sz="2400" dirty="0"/>
              <a:t>.</a:t>
            </a:r>
          </a:p>
          <a:p>
            <a:pPr marL="285737" indent="-285737" algn="just">
              <a:spcAft>
                <a:spcPts val="900"/>
              </a:spcAft>
              <a:buFont typeface="Arial" panose="020B0604020202020204" pitchFamily="34" charset="0"/>
              <a:buChar char="•"/>
            </a:pPr>
            <a:r>
              <a:rPr lang="en-US" sz="2400" dirty="0"/>
              <a:t>These long cascade lifetimes, even in the absence of internal failures, demonstrates the profound disadvantage of interconnectivity of global risks.</a:t>
            </a:r>
          </a:p>
          <a:p>
            <a:pPr marL="285737" indent="-285737" algn="just">
              <a:spcAft>
                <a:spcPts val="900"/>
              </a:spcAft>
              <a:buFont typeface="Arial" panose="020B0604020202020204" pitchFamily="34" charset="0"/>
              <a:buChar char="•"/>
            </a:pPr>
            <a:r>
              <a:rPr lang="en-US" sz="2400" dirty="0"/>
              <a:t>Interestingly, the lists of top five most persistent risks observed in the cascades and seen in the full dynamics of activation are identical.</a:t>
            </a:r>
          </a:p>
        </p:txBody>
      </p:sp>
      <p:sp>
        <p:nvSpPr>
          <p:cNvPr id="4" name="TextBox 3"/>
          <p:cNvSpPr txBox="1"/>
          <p:nvPr/>
        </p:nvSpPr>
        <p:spPr>
          <a:xfrm>
            <a:off x="771627" y="188146"/>
            <a:ext cx="7603959" cy="584775"/>
          </a:xfrm>
          <a:prstGeom prst="rect">
            <a:avLst/>
          </a:prstGeom>
          <a:noFill/>
        </p:spPr>
        <p:txBody>
          <a:bodyPr wrap="square" rtlCol="0">
            <a:spAutoFit/>
          </a:bodyPr>
          <a:lstStyle/>
          <a:p>
            <a:r>
              <a:rPr lang="en-US" sz="3200" b="1" dirty="0">
                <a:solidFill>
                  <a:srgbClr val="0070C0"/>
                </a:solidFill>
              </a:rPr>
              <a:t>Cascades due to Single Risk Materializations</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
        <p:nvSpPr>
          <p:cNvPr id="8"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7</a:t>
            </a:fld>
            <a:endParaRPr lang="en-US" dirty="0"/>
          </a:p>
        </p:txBody>
      </p:sp>
    </p:spTree>
    <p:extLst>
      <p:ext uri="{BB962C8B-B14F-4D97-AF65-F5344CB8AC3E}">
        <p14:creationId xmlns:p14="http://schemas.microsoft.com/office/powerpoint/2010/main" val="53977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049282" y="105995"/>
            <a:ext cx="3465818" cy="584775"/>
          </a:xfrm>
          <a:prstGeom prst="rect">
            <a:avLst/>
          </a:prstGeom>
          <a:noFill/>
        </p:spPr>
        <p:txBody>
          <a:bodyPr wrap="square" rtlCol="0">
            <a:spAutoFit/>
          </a:bodyPr>
          <a:lstStyle/>
          <a:p>
            <a:r>
              <a:rPr lang="en-US" sz="3200" b="1" dirty="0">
                <a:solidFill>
                  <a:srgbClr val="0070C0"/>
                </a:solidFill>
              </a:rPr>
              <a:t>Model Evaluation</a:t>
            </a:r>
          </a:p>
        </p:txBody>
      </p:sp>
      <p:sp>
        <p:nvSpPr>
          <p:cNvPr id="3" name="TextBox 2"/>
          <p:cNvSpPr txBox="1"/>
          <p:nvPr/>
        </p:nvSpPr>
        <p:spPr>
          <a:xfrm>
            <a:off x="266700" y="629215"/>
            <a:ext cx="8407402" cy="203132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We use Likelihood Ratio test to evaluate our global risk network (null model) with other alternative models.</a:t>
            </a:r>
          </a:p>
          <a:p>
            <a:pPr marL="285750" indent="-285750">
              <a:spcAft>
                <a:spcPts val="600"/>
              </a:spcAft>
              <a:buFont typeface="Arial" panose="020B0604020202020204" pitchFamily="34" charset="0"/>
              <a:buChar char="•"/>
            </a:pPr>
            <a:r>
              <a:rPr lang="en-US" sz="2000" dirty="0"/>
              <a:t>Since we know the likelihood of observed historical data of one model, we can compute the likelihood ratio D. </a:t>
            </a:r>
          </a:p>
          <a:p>
            <a:endParaRPr lang="en-US" dirty="0"/>
          </a:p>
          <a:p>
            <a:r>
              <a:rPr lang="en-US" dirty="0"/>
              <a:t> </a:t>
            </a:r>
          </a:p>
        </p:txBody>
      </p:sp>
      <p:pic>
        <p:nvPicPr>
          <p:cNvPr id="4" name="Picture 3"/>
          <p:cNvPicPr>
            <a:picLocks noChangeAspect="1"/>
          </p:cNvPicPr>
          <p:nvPr/>
        </p:nvPicPr>
        <p:blipFill>
          <a:blip r:embed="rId3"/>
          <a:stretch>
            <a:fillRect/>
          </a:stretch>
        </p:blipFill>
        <p:spPr>
          <a:xfrm>
            <a:off x="1576254" y="2006601"/>
            <a:ext cx="6550621" cy="1588252"/>
          </a:xfrm>
          <a:prstGeom prst="rect">
            <a:avLst/>
          </a:prstGeom>
        </p:spPr>
      </p:pic>
      <p:sp>
        <p:nvSpPr>
          <p:cNvPr id="5" name="TextBox 4"/>
          <p:cNvSpPr txBox="1"/>
          <p:nvPr/>
        </p:nvSpPr>
        <p:spPr>
          <a:xfrm>
            <a:off x="228600" y="3678776"/>
            <a:ext cx="8453119" cy="2400657"/>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US" sz="2000" dirty="0"/>
              <a:t>After getting LR and degree of freedom, we can compute the p-value of a significance level and determine which model is a better fit of data. </a:t>
            </a:r>
          </a:p>
          <a:p>
            <a:pPr marL="285750" indent="-285750" algn="just">
              <a:spcAft>
                <a:spcPts val="600"/>
              </a:spcAft>
              <a:buFont typeface="Arial" panose="020B0604020202020204" pitchFamily="34" charset="0"/>
              <a:buChar char="•"/>
            </a:pPr>
            <a:r>
              <a:rPr lang="en-US" sz="2000" b="1" dirty="0">
                <a:solidFill>
                  <a:srgbClr val="0070C0"/>
                </a:solidFill>
              </a:rPr>
              <a:t>According to the LR test, the disconnected and expert data based models cannot be distinguished from each other with any reasonable significance level. </a:t>
            </a:r>
          </a:p>
          <a:p>
            <a:pPr marL="285750" indent="-285750" algn="just">
              <a:spcAft>
                <a:spcPts val="600"/>
              </a:spcAft>
              <a:buFont typeface="Arial" panose="020B0604020202020204" pitchFamily="34" charset="0"/>
              <a:buChar char="•"/>
            </a:pPr>
            <a:r>
              <a:rPr lang="en-US" sz="2000" b="1" dirty="0">
                <a:solidFill>
                  <a:srgbClr val="0070C0"/>
                </a:solidFill>
              </a:rPr>
              <a:t>The network model outperforms all other models in explaining the observed data with the significance level of 0.01 or lower.</a:t>
            </a:r>
          </a:p>
        </p:txBody>
      </p:sp>
      <p:pic>
        <p:nvPicPr>
          <p:cNvPr id="7" name="Picture 6"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
        <p:nvSpPr>
          <p:cNvPr id="10" name="Slide Number Placeholder 5"/>
          <p:cNvSpPr txBox="1">
            <a:spLocks/>
          </p:cNvSpPr>
          <p:nvPr/>
        </p:nvSpPr>
        <p:spPr>
          <a:xfrm>
            <a:off x="66985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8</a:t>
            </a:fld>
            <a:endParaRPr lang="en-US" dirty="0"/>
          </a:p>
        </p:txBody>
      </p:sp>
    </p:spTree>
    <p:extLst>
      <p:ext uri="{BB962C8B-B14F-4D97-AF65-F5344CB8AC3E}">
        <p14:creationId xmlns:p14="http://schemas.microsoft.com/office/powerpoint/2010/main" val="1051170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253" y="190500"/>
            <a:ext cx="9144000" cy="584775"/>
          </a:xfrm>
          <a:prstGeom prst="rect">
            <a:avLst/>
          </a:prstGeom>
          <a:noFill/>
        </p:spPr>
        <p:txBody>
          <a:bodyPr wrap="square" rtlCol="0">
            <a:spAutoFit/>
          </a:bodyPr>
          <a:lstStyle/>
          <a:p>
            <a:pPr algn="ctr"/>
            <a:r>
              <a:rPr lang="en-US" sz="3200" b="1" dirty="0">
                <a:solidFill>
                  <a:srgbClr val="0070C0"/>
                </a:solidFill>
              </a:rPr>
              <a:t>Parameter Recovery in Various Scenarios</a:t>
            </a:r>
          </a:p>
        </p:txBody>
      </p:sp>
      <p:sp>
        <p:nvSpPr>
          <p:cNvPr id="5"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9</a:t>
            </a:fld>
            <a:endParaRPr lang="en-US" dirty="0"/>
          </a:p>
        </p:txBody>
      </p:sp>
      <p:sp>
        <p:nvSpPr>
          <p:cNvPr id="6"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48824"/>
            <a:ext cx="9144000" cy="4575657"/>
          </a:xfrm>
          <a:prstGeom prst="rect">
            <a:avLst/>
          </a:prstGeom>
        </p:spPr>
      </p:pic>
      <p:sp>
        <p:nvSpPr>
          <p:cNvPr id="7" name="TextBox 6"/>
          <p:cNvSpPr txBox="1"/>
          <p:nvPr/>
        </p:nvSpPr>
        <p:spPr>
          <a:xfrm>
            <a:off x="288758" y="5498031"/>
            <a:ext cx="7931217" cy="1212511"/>
          </a:xfrm>
          <a:prstGeom prst="rect">
            <a:avLst/>
          </a:prstGeom>
          <a:noFill/>
        </p:spPr>
        <p:txBody>
          <a:bodyPr wrap="square" rtlCol="0">
            <a:spAutoFit/>
          </a:bodyPr>
          <a:lstStyle/>
          <a:p>
            <a:pPr marL="285750" indent="-285750">
              <a:buFont typeface="Arial" panose="020B0604020202020204" pitchFamily="34" charset="0"/>
              <a:buChar char="•"/>
            </a:pPr>
            <a:r>
              <a:rPr lang="en-US" dirty="0"/>
              <a:t>In (a)(b), the length of recovery dataset is 1600.</a:t>
            </a:r>
          </a:p>
          <a:p>
            <a:pPr marL="285750" indent="-285750">
              <a:buFont typeface="Arial" panose="020B0604020202020204" pitchFamily="34" charset="0"/>
              <a:buChar char="•"/>
            </a:pPr>
            <a:r>
              <a:rPr lang="en-US" i="1" dirty="0"/>
              <a:t>N</a:t>
            </a:r>
            <a:r>
              <a:rPr lang="en-US" i="1" baseline="-25000" dirty="0"/>
              <a:t>1,i</a:t>
            </a:r>
            <a:r>
              <a:rPr lang="en-US" dirty="0"/>
              <a:t>=0.4 for large, 0.3 for medium and 0.2 for small houses.</a:t>
            </a:r>
          </a:p>
          <a:p>
            <a:pPr marL="285750" indent="-285750">
              <a:buFont typeface="Arial" panose="020B0604020202020204" pitchFamily="34" charset="0"/>
              <a:buChar char="•"/>
            </a:pPr>
            <a:r>
              <a:rPr lang="en-US" dirty="0"/>
              <a:t>There are 20 realizations in each scenario</a:t>
            </a:r>
          </a:p>
          <a:p>
            <a:endParaRPr lang="en-US" dirty="0"/>
          </a:p>
        </p:txBody>
      </p:sp>
    </p:spTree>
    <p:extLst>
      <p:ext uri="{BB962C8B-B14F-4D97-AF65-F5344CB8AC3E}">
        <p14:creationId xmlns:p14="http://schemas.microsoft.com/office/powerpoint/2010/main" val="3647452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Monte Carlo Simulation (2013 risk network)</a:t>
            </a:r>
          </a:p>
        </p:txBody>
      </p:sp>
      <p:sp>
        <p:nvSpPr>
          <p:cNvPr id="6" name="Content Placeholder 5"/>
          <p:cNvSpPr>
            <a:spLocks noGrp="1"/>
          </p:cNvSpPr>
          <p:nvPr>
            <p:ph sz="half" idx="2"/>
          </p:nvPr>
        </p:nvSpPr>
        <p:spPr>
          <a:xfrm>
            <a:off x="4419600" y="1012825"/>
            <a:ext cx="4546600" cy="4351338"/>
          </a:xfrm>
        </p:spPr>
        <p:txBody>
          <a:bodyPr>
            <a:normAutofit/>
          </a:bodyPr>
          <a:lstStyle/>
          <a:p>
            <a:pPr>
              <a:spcBef>
                <a:spcPts val="0"/>
              </a:spcBef>
              <a:spcAft>
                <a:spcPts val="1200"/>
              </a:spcAft>
            </a:pPr>
            <a:r>
              <a:rPr lang="en-US" b="1" baseline="30000" dirty="0">
                <a:solidFill>
                  <a:srgbClr val="C00000"/>
                </a:solidFill>
              </a:rPr>
              <a:t>The global risk network constantly evolves and causes continuous changes in the current state of the global risks and their probabilities. </a:t>
            </a:r>
            <a:endParaRPr lang="en-US" sz="2400" baseline="30000" dirty="0">
              <a:solidFill>
                <a:srgbClr val="C00000"/>
              </a:solidFill>
            </a:endParaRPr>
          </a:p>
          <a:p>
            <a:pPr>
              <a:spcBef>
                <a:spcPts val="0"/>
              </a:spcBef>
              <a:spcAft>
                <a:spcPts val="1200"/>
              </a:spcAft>
            </a:pPr>
            <a:r>
              <a:rPr lang="en-US" baseline="30000" dirty="0"/>
              <a:t>However, if left unabated, the global risk network would move from the current state to the </a:t>
            </a:r>
            <a:r>
              <a:rPr lang="en-US" baseline="30000" dirty="0">
                <a:solidFill>
                  <a:srgbClr val="C00000"/>
                </a:solidFill>
              </a:rPr>
              <a:t>steady state.</a:t>
            </a:r>
            <a:endParaRPr lang="en-US" sz="2400" baseline="30000" dirty="0">
              <a:solidFill>
                <a:srgbClr val="C00000"/>
              </a:solidFill>
            </a:endParaRPr>
          </a:p>
          <a:p>
            <a:pPr>
              <a:spcBef>
                <a:spcPts val="0"/>
              </a:spcBef>
              <a:spcAft>
                <a:spcPts val="1200"/>
              </a:spcAft>
            </a:pPr>
            <a:r>
              <a:rPr lang="en-US" baseline="30000" dirty="0">
                <a:solidFill>
                  <a:srgbClr val="C00000"/>
                </a:solidFill>
              </a:rPr>
              <a:t>This is why, </a:t>
            </a:r>
            <a:r>
              <a:rPr lang="en-US" b="1" baseline="30000" dirty="0">
                <a:solidFill>
                  <a:srgbClr val="C00000"/>
                </a:solidFill>
              </a:rPr>
              <a:t>we compare the steady states to which these current states would move if no changes to the system had been introduced. </a:t>
            </a:r>
          </a:p>
          <a:p>
            <a:endParaRPr lang="en-US" sz="2400" dirty="0"/>
          </a:p>
        </p:txBody>
      </p:sp>
      <p:graphicFrame>
        <p:nvGraphicFramePr>
          <p:cNvPr id="9" name="Object 8"/>
          <p:cNvGraphicFramePr>
            <a:graphicFrameLocks noChangeAspect="1"/>
          </p:cNvGraphicFramePr>
          <p:nvPr>
            <p:extLst>
              <p:ext uri="{D42A27DB-BD31-4B8C-83A1-F6EECF244321}">
                <p14:modId xmlns:p14="http://schemas.microsoft.com/office/powerpoint/2010/main" val="3850862187"/>
              </p:ext>
            </p:extLst>
          </p:nvPr>
        </p:nvGraphicFramePr>
        <p:xfrm>
          <a:off x="5208588" y="4152900"/>
          <a:ext cx="2720975" cy="1143000"/>
        </p:xfrm>
        <a:graphic>
          <a:graphicData uri="http://schemas.openxmlformats.org/presentationml/2006/ole">
            <mc:AlternateContent xmlns:mc="http://schemas.openxmlformats.org/markup-compatibility/2006">
              <mc:Choice xmlns:v="urn:schemas-microsoft-com:vml" Requires="v">
                <p:oleObj spid="_x0000_s7260" name="Equation" r:id="rId3" imgW="1181100" imgH="495300" progId="Equation.3">
                  <p:embed/>
                </p:oleObj>
              </mc:Choice>
              <mc:Fallback>
                <p:oleObj name="Equation" r:id="rId3" imgW="1181100" imgH="495300" progId="Equation.3">
                  <p:embed/>
                  <p:pic>
                    <p:nvPicPr>
                      <p:cNvPr id="0" name=""/>
                      <p:cNvPicPr/>
                      <p:nvPr/>
                    </p:nvPicPr>
                    <p:blipFill>
                      <a:blip r:embed="rId4"/>
                      <a:stretch>
                        <a:fillRect/>
                      </a:stretch>
                    </p:blipFill>
                    <p:spPr>
                      <a:xfrm>
                        <a:off x="5208588" y="4152900"/>
                        <a:ext cx="2720975" cy="1143000"/>
                      </a:xfrm>
                      <a:prstGeom prst="rect">
                        <a:avLst/>
                      </a:prstGeom>
                    </p:spPr>
                  </p:pic>
                </p:oleObj>
              </mc:Fallback>
            </mc:AlternateContent>
          </a:graphicData>
        </a:graphic>
      </p:graphicFrame>
      <p:sp>
        <p:nvSpPr>
          <p:cNvPr id="10" name="TextBox 9"/>
          <p:cNvSpPr txBox="1"/>
          <p:nvPr/>
        </p:nvSpPr>
        <p:spPr>
          <a:xfrm>
            <a:off x="3030337" y="4607864"/>
            <a:ext cx="2151262" cy="369332"/>
          </a:xfrm>
          <a:prstGeom prst="rect">
            <a:avLst/>
          </a:prstGeom>
          <a:noFill/>
        </p:spPr>
        <p:txBody>
          <a:bodyPr wrap="none" rtlCol="0">
            <a:spAutoFit/>
          </a:bodyPr>
          <a:lstStyle/>
          <a:p>
            <a:r>
              <a:rPr lang="en-US" dirty="0"/>
              <a:t>At steady state </a:t>
            </a:r>
            <a:r>
              <a:rPr lang="en-US" i="1" dirty="0"/>
              <a:t>S</a:t>
            </a:r>
            <a:r>
              <a:rPr lang="en-US" i="1" baseline="-25000" dirty="0">
                <a:latin typeface="Wingdings"/>
                <a:ea typeface="Wingdings"/>
                <a:cs typeface="Wingdings"/>
                <a:sym typeface="Wingdings"/>
              </a:rPr>
              <a:t>∞</a:t>
            </a:r>
            <a:r>
              <a:rPr lang="en-US" dirty="0"/>
              <a:t>:</a:t>
            </a:r>
          </a:p>
        </p:txBody>
      </p:sp>
      <p:pic>
        <p:nvPicPr>
          <p:cNvPr id="12" name="Content Placeholder 11" descr="risk_economic.eps"/>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t="1243" b="4"/>
          <a:stretch/>
        </p:blipFill>
        <p:spPr>
          <a:xfrm>
            <a:off x="247649" y="747832"/>
            <a:ext cx="4076701" cy="4025900"/>
          </a:xfrm>
        </p:spPr>
      </p:pic>
      <p:sp>
        <p:nvSpPr>
          <p:cNvPr id="3" name="Rectangle 2"/>
          <p:cNvSpPr/>
          <p:nvPr/>
        </p:nvSpPr>
        <p:spPr>
          <a:xfrm>
            <a:off x="2133600" y="4724400"/>
            <a:ext cx="304800" cy="2764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10</a:t>
            </a:fld>
            <a:endParaRPr lang="en-US" dirty="0"/>
          </a:p>
        </p:txBody>
      </p:sp>
      <p:pic>
        <p:nvPicPr>
          <p:cNvPr id="1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D:\Qiming Lu\Pictures\rpi_seal.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78234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Monte Carlo Simulation (2013 risk network)</a:t>
            </a:r>
          </a:p>
        </p:txBody>
      </p:sp>
      <p:sp>
        <p:nvSpPr>
          <p:cNvPr id="6" name="Slide Number Placeholder 5"/>
          <p:cNvSpPr txBox="1">
            <a:spLocks/>
          </p:cNvSpPr>
          <p:nvPr/>
        </p:nvSpPr>
        <p:spPr>
          <a:xfrm>
            <a:off x="66985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11</a:t>
            </a:fld>
            <a:endParaRPr lang="en-US" dirty="0"/>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12" name="Content Placeholder 11" descr="risk_multi_2-5.eps"/>
          <p:cNvPicPr>
            <a:picLocks noGrp="1" noChangeAspect="1"/>
          </p:cNvPicPr>
          <p:nvPr>
            <p:ph idx="1"/>
          </p:nvPr>
        </p:nvPicPr>
        <p:blipFill>
          <a:blip r:embed="rId5">
            <a:extLst>
              <a:ext uri="{28A0092B-C50C-407E-A947-70E740481C1C}">
                <a14:useLocalDpi xmlns:a14="http://schemas.microsoft.com/office/drawing/2010/main" val="0"/>
              </a:ext>
            </a:extLst>
          </a:blip>
          <a:srcRect l="-4371" r="-4371"/>
          <a:stretch>
            <a:fillRect/>
          </a:stretch>
        </p:blipFill>
        <p:spPr>
          <a:xfrm>
            <a:off x="628650" y="1100138"/>
            <a:ext cx="7886700" cy="5076825"/>
          </a:xfrm>
        </p:spPr>
      </p:pic>
    </p:spTree>
    <p:extLst>
      <p:ext uri="{BB962C8B-B14F-4D97-AF65-F5344CB8AC3E}">
        <p14:creationId xmlns:p14="http://schemas.microsoft.com/office/powerpoint/2010/main" val="371554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0174"/>
            <a:ext cx="7886700" cy="1325563"/>
          </a:xfrm>
        </p:spPr>
        <p:txBody>
          <a:bodyPr>
            <a:normAutofit/>
          </a:bodyPr>
          <a:lstStyle/>
          <a:p>
            <a:pPr algn="ctr"/>
            <a:r>
              <a:rPr lang="en-US" sz="3200" b="1" dirty="0">
                <a:solidFill>
                  <a:srgbClr val="0070C0"/>
                </a:solidFill>
                <a:latin typeface="+mn-lt"/>
              </a:rPr>
              <a:t>Evolution of Economic Risks</a:t>
            </a:r>
          </a:p>
        </p:txBody>
      </p:sp>
      <p:pic>
        <p:nvPicPr>
          <p:cNvPr id="12" name="Content Placeholder 11" descr="risk_probabilities_economy.eps"/>
          <p:cNvPicPr>
            <a:picLocks noGrp="1" noChangeAspect="1"/>
          </p:cNvPicPr>
          <p:nvPr>
            <p:ph idx="1"/>
          </p:nvPr>
        </p:nvPicPr>
        <p:blipFill rotWithShape="1">
          <a:blip r:embed="rId3">
            <a:extLst>
              <a:ext uri="{28A0092B-C50C-407E-A947-70E740481C1C}">
                <a14:useLocalDpi xmlns:a14="http://schemas.microsoft.com/office/drawing/2010/main" val="0"/>
              </a:ext>
            </a:extLst>
          </a:blip>
          <a:srcRect l="-1041" r="-189"/>
          <a:stretch/>
        </p:blipFill>
        <p:spPr>
          <a:xfrm rot="5400000">
            <a:off x="2191752" y="-439152"/>
            <a:ext cx="4760495" cy="8229600"/>
          </a:xfrm>
        </p:spPr>
      </p:pic>
      <p:sp>
        <p:nvSpPr>
          <p:cNvPr id="11" name="Plus 10"/>
          <p:cNvSpPr/>
          <p:nvPr/>
        </p:nvSpPr>
        <p:spPr>
          <a:xfrm>
            <a:off x="3022867" y="2514600"/>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3" name="Minus 12"/>
          <p:cNvSpPr/>
          <p:nvPr/>
        </p:nvSpPr>
        <p:spPr>
          <a:xfrm>
            <a:off x="5257800" y="2530642"/>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4" name="Plus 13"/>
          <p:cNvSpPr/>
          <p:nvPr/>
        </p:nvSpPr>
        <p:spPr>
          <a:xfrm>
            <a:off x="3480067" y="2819400"/>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5" name="Plus 14"/>
          <p:cNvSpPr/>
          <p:nvPr/>
        </p:nvSpPr>
        <p:spPr>
          <a:xfrm>
            <a:off x="3352800" y="3069923"/>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6" name="Minus 15"/>
          <p:cNvSpPr/>
          <p:nvPr/>
        </p:nvSpPr>
        <p:spPr>
          <a:xfrm>
            <a:off x="5257800" y="28194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7" name="Minus 16"/>
          <p:cNvSpPr/>
          <p:nvPr/>
        </p:nvSpPr>
        <p:spPr>
          <a:xfrm>
            <a:off x="5105400" y="31242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8"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12</a:t>
            </a:fld>
            <a:endParaRPr lang="en-US" dirty="0"/>
          </a:p>
        </p:txBody>
      </p:sp>
      <p:pic>
        <p:nvPicPr>
          <p:cNvPr id="19"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12564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Evolution of Environmental Risks</a:t>
            </a:r>
          </a:p>
        </p:txBody>
      </p:sp>
      <p:pic>
        <p:nvPicPr>
          <p:cNvPr id="9" name="Content Placeholder 8" descr="risk_probabilities_environmental.eps"/>
          <p:cNvPicPr>
            <a:picLocks noGrp="1" noChangeAspect="1"/>
          </p:cNvPicPr>
          <p:nvPr>
            <p:ph idx="1"/>
          </p:nvPr>
        </p:nvPicPr>
        <p:blipFill rotWithShape="1">
          <a:blip r:embed="rId3">
            <a:extLst>
              <a:ext uri="{28A0092B-C50C-407E-A947-70E740481C1C}">
                <a14:useLocalDpi xmlns:a14="http://schemas.microsoft.com/office/drawing/2010/main" val="0"/>
              </a:ext>
            </a:extLst>
          </a:blip>
          <a:srcRect l="309" r="-188"/>
          <a:stretch/>
        </p:blipFill>
        <p:spPr>
          <a:xfrm rot="5400000">
            <a:off x="2223502" y="-407401"/>
            <a:ext cx="4696995" cy="8229600"/>
          </a:xfrm>
        </p:spPr>
      </p:pic>
      <p:sp>
        <p:nvSpPr>
          <p:cNvPr id="6" name="Plus 5"/>
          <p:cNvSpPr/>
          <p:nvPr/>
        </p:nvSpPr>
        <p:spPr>
          <a:xfrm>
            <a:off x="3276600" y="29012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7" name="Minus 6"/>
          <p:cNvSpPr/>
          <p:nvPr/>
        </p:nvSpPr>
        <p:spPr>
          <a:xfrm>
            <a:off x="5410200" y="28956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8" name="Plus 7"/>
          <p:cNvSpPr/>
          <p:nvPr/>
        </p:nvSpPr>
        <p:spPr>
          <a:xfrm>
            <a:off x="3389965" y="43490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0" name="Minus 9"/>
          <p:cNvSpPr/>
          <p:nvPr/>
        </p:nvSpPr>
        <p:spPr>
          <a:xfrm>
            <a:off x="5121709" y="43434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1" name="Minus 10"/>
          <p:cNvSpPr/>
          <p:nvPr/>
        </p:nvSpPr>
        <p:spPr>
          <a:xfrm>
            <a:off x="3521509" y="46482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Plus 11"/>
          <p:cNvSpPr/>
          <p:nvPr/>
        </p:nvSpPr>
        <p:spPr>
          <a:xfrm>
            <a:off x="5842267" y="46538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3" name="Plus 12"/>
          <p:cNvSpPr/>
          <p:nvPr/>
        </p:nvSpPr>
        <p:spPr>
          <a:xfrm>
            <a:off x="5613667" y="4876800"/>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4" name="Plus 13"/>
          <p:cNvSpPr/>
          <p:nvPr/>
        </p:nvSpPr>
        <p:spPr>
          <a:xfrm>
            <a:off x="5613667" y="51872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5" name="Minus 14"/>
          <p:cNvSpPr/>
          <p:nvPr/>
        </p:nvSpPr>
        <p:spPr>
          <a:xfrm>
            <a:off x="3902509" y="48984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6" name="Minus 15"/>
          <p:cNvSpPr/>
          <p:nvPr/>
        </p:nvSpPr>
        <p:spPr>
          <a:xfrm>
            <a:off x="4054909" y="52032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7"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13</a:t>
            </a:fld>
            <a:endParaRPr lang="en-US" dirty="0"/>
          </a:p>
        </p:txBody>
      </p:sp>
      <p:pic>
        <p:nvPicPr>
          <p:cNvPr id="18"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38653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6"/>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574"/>
            <a:ext cx="7886700" cy="1325563"/>
          </a:xfrm>
        </p:spPr>
        <p:txBody>
          <a:bodyPr>
            <a:normAutofit/>
          </a:bodyPr>
          <a:lstStyle/>
          <a:p>
            <a:pPr algn="ctr"/>
            <a:r>
              <a:rPr lang="en-US" sz="3200" b="1" dirty="0">
                <a:solidFill>
                  <a:srgbClr val="0070C0"/>
                </a:solidFill>
                <a:latin typeface="+mn-lt"/>
              </a:rPr>
              <a:t>Evolution of Geopolitical Risks</a:t>
            </a:r>
          </a:p>
        </p:txBody>
      </p:sp>
      <p:pic>
        <p:nvPicPr>
          <p:cNvPr id="7" name="Content Placeholder 6" descr="risk_probabilities_geopolitical.eps"/>
          <p:cNvPicPr>
            <a:picLocks noGrp="1" noChangeAspect="1"/>
          </p:cNvPicPr>
          <p:nvPr>
            <p:ph idx="1"/>
          </p:nvPr>
        </p:nvPicPr>
        <p:blipFill rotWithShape="1">
          <a:blip r:embed="rId3">
            <a:extLst>
              <a:ext uri="{28A0092B-C50C-407E-A947-70E740481C1C}">
                <a14:useLocalDpi xmlns:a14="http://schemas.microsoft.com/office/drawing/2010/main" val="0"/>
              </a:ext>
            </a:extLst>
          </a:blip>
          <a:srcRect l="-1041" r="-473"/>
          <a:stretch/>
        </p:blipFill>
        <p:spPr>
          <a:xfrm rot="5400000">
            <a:off x="2185068" y="-432468"/>
            <a:ext cx="4773863" cy="8229600"/>
          </a:xfrm>
        </p:spPr>
      </p:pic>
      <p:sp>
        <p:nvSpPr>
          <p:cNvPr id="5" name="Plus 4"/>
          <p:cNvSpPr/>
          <p:nvPr/>
        </p:nvSpPr>
        <p:spPr>
          <a:xfrm>
            <a:off x="3276600" y="37394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6" name="Minus 5"/>
          <p:cNvSpPr/>
          <p:nvPr/>
        </p:nvSpPr>
        <p:spPr>
          <a:xfrm>
            <a:off x="5257800" y="37554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8" name="Minus 7"/>
          <p:cNvSpPr/>
          <p:nvPr/>
        </p:nvSpPr>
        <p:spPr>
          <a:xfrm>
            <a:off x="3530333" y="46482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9" name="Plus 8"/>
          <p:cNvSpPr/>
          <p:nvPr/>
        </p:nvSpPr>
        <p:spPr>
          <a:xfrm>
            <a:off x="5689867" y="4584032"/>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0" name="Plus 9"/>
          <p:cNvSpPr/>
          <p:nvPr/>
        </p:nvSpPr>
        <p:spPr>
          <a:xfrm>
            <a:off x="5562600" y="51872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1" name="Minus 10"/>
          <p:cNvSpPr/>
          <p:nvPr/>
        </p:nvSpPr>
        <p:spPr>
          <a:xfrm>
            <a:off x="3826309" y="52032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14</a:t>
            </a:fld>
            <a:endParaRPr lang="en-US" dirty="0"/>
          </a:p>
        </p:txBody>
      </p:sp>
      <p:pic>
        <p:nvPicPr>
          <p:cNvPr id="13"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79056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8274"/>
            <a:ext cx="7886700" cy="1325563"/>
          </a:xfrm>
        </p:spPr>
        <p:txBody>
          <a:bodyPr>
            <a:normAutofit/>
          </a:bodyPr>
          <a:lstStyle/>
          <a:p>
            <a:pPr algn="ctr"/>
            <a:r>
              <a:rPr lang="en-US" sz="3200" b="1" dirty="0">
                <a:solidFill>
                  <a:srgbClr val="0070C0"/>
                </a:solidFill>
                <a:latin typeface="+mn-lt"/>
              </a:rPr>
              <a:t>Evolution of Societal Risks</a:t>
            </a:r>
          </a:p>
        </p:txBody>
      </p:sp>
      <p:pic>
        <p:nvPicPr>
          <p:cNvPr id="5" name="Content Placeholder 4" descr="risk_probabilities_societal.eps"/>
          <p:cNvPicPr>
            <a:picLocks noGrp="1" noChangeAspect="1"/>
          </p:cNvPicPr>
          <p:nvPr>
            <p:ph idx="1"/>
          </p:nvPr>
        </p:nvPicPr>
        <p:blipFill rotWithShape="1">
          <a:blip r:embed="rId3">
            <a:extLst>
              <a:ext uri="{28A0092B-C50C-407E-A947-70E740481C1C}">
                <a14:useLocalDpi xmlns:a14="http://schemas.microsoft.com/office/drawing/2010/main" val="0"/>
              </a:ext>
            </a:extLst>
          </a:blip>
          <a:srcRect l="-1041" r="95"/>
          <a:stretch/>
        </p:blipFill>
        <p:spPr>
          <a:xfrm rot="5400000">
            <a:off x="2198437" y="-445837"/>
            <a:ext cx="4747126" cy="8229600"/>
          </a:xfrm>
        </p:spPr>
      </p:pic>
      <p:sp>
        <p:nvSpPr>
          <p:cNvPr id="7" name="Plus 6"/>
          <p:cNvSpPr/>
          <p:nvPr/>
        </p:nvSpPr>
        <p:spPr>
          <a:xfrm>
            <a:off x="3480067" y="2819400"/>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8" name="Minus 7"/>
          <p:cNvSpPr/>
          <p:nvPr/>
        </p:nvSpPr>
        <p:spPr>
          <a:xfrm>
            <a:off x="5181600" y="28410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9" name="Plus 8"/>
          <p:cNvSpPr/>
          <p:nvPr/>
        </p:nvSpPr>
        <p:spPr>
          <a:xfrm>
            <a:off x="3175267" y="49586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0" name="Minus 9"/>
          <p:cNvSpPr/>
          <p:nvPr/>
        </p:nvSpPr>
        <p:spPr>
          <a:xfrm>
            <a:off x="5257800" y="49530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1" name="Minus 10"/>
          <p:cNvSpPr/>
          <p:nvPr/>
        </p:nvSpPr>
        <p:spPr>
          <a:xfrm>
            <a:off x="3673909" y="4191000"/>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2" name="Plus 11"/>
          <p:cNvSpPr/>
          <p:nvPr/>
        </p:nvSpPr>
        <p:spPr>
          <a:xfrm>
            <a:off x="5791200" y="41966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3" name="Slide Number Placeholder 5"/>
          <p:cNvSpPr txBox="1">
            <a:spLocks/>
          </p:cNvSpPr>
          <p:nvPr/>
        </p:nvSpPr>
        <p:spPr>
          <a:xfrm>
            <a:off x="66985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15</a:t>
            </a:fld>
            <a:endParaRPr lang="en-US" dirty="0"/>
          </a:p>
        </p:txBody>
      </p:sp>
      <p:pic>
        <p:nvPicPr>
          <p:cNvPr id="1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0884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0974"/>
            <a:ext cx="7886700" cy="1325563"/>
          </a:xfrm>
        </p:spPr>
        <p:txBody>
          <a:bodyPr>
            <a:normAutofit/>
          </a:bodyPr>
          <a:lstStyle/>
          <a:p>
            <a:pPr algn="ctr"/>
            <a:r>
              <a:rPr lang="en-US" sz="3200" b="1" dirty="0">
                <a:solidFill>
                  <a:srgbClr val="0070C0"/>
                </a:solidFill>
                <a:latin typeface="+mn-lt"/>
              </a:rPr>
              <a:t>Evolution of Technological Risks</a:t>
            </a:r>
          </a:p>
        </p:txBody>
      </p:sp>
      <p:pic>
        <p:nvPicPr>
          <p:cNvPr id="5" name="Content Placeholder 4" descr="risk_probabilities_technological.eps"/>
          <p:cNvPicPr>
            <a:picLocks noGrp="1" noChangeAspect="1"/>
          </p:cNvPicPr>
          <p:nvPr>
            <p:ph idx="1"/>
          </p:nvPr>
        </p:nvPicPr>
        <p:blipFill rotWithShape="1">
          <a:blip r:embed="rId3">
            <a:extLst>
              <a:ext uri="{28A0092B-C50C-407E-A947-70E740481C1C}">
                <a14:useLocalDpi xmlns:a14="http://schemas.microsoft.com/office/drawing/2010/main" val="0"/>
              </a:ext>
            </a:extLst>
          </a:blip>
          <a:srcRect l="-1041" r="380"/>
          <a:stretch/>
        </p:blipFill>
        <p:spPr>
          <a:xfrm rot="5400000">
            <a:off x="2205121" y="-452521"/>
            <a:ext cx="4733758" cy="8229600"/>
          </a:xfrm>
        </p:spPr>
      </p:pic>
      <p:sp>
        <p:nvSpPr>
          <p:cNvPr id="6" name="Plus 5"/>
          <p:cNvSpPr/>
          <p:nvPr/>
        </p:nvSpPr>
        <p:spPr>
          <a:xfrm>
            <a:off x="5486400" y="3434615"/>
            <a:ext cx="253733" cy="222985"/>
          </a:xfrm>
          <a:prstGeom prst="mathPl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7" name="Minus 6"/>
          <p:cNvSpPr/>
          <p:nvPr/>
        </p:nvSpPr>
        <p:spPr>
          <a:xfrm>
            <a:off x="3810000" y="3450657"/>
            <a:ext cx="212291" cy="206943"/>
          </a:xfrm>
          <a:prstGeom prst="mathMinus">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8" name="Slide Number Placeholder 5"/>
          <p:cNvSpPr txBox="1">
            <a:spLocks/>
          </p:cNvSpPr>
          <p:nvPr/>
        </p:nvSpPr>
        <p:spPr>
          <a:xfrm>
            <a:off x="6698582" y="-6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16</a:t>
            </a:fld>
            <a:endParaRPr lang="en-US" dirty="0"/>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82884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990600"/>
          </a:xfrm>
        </p:spPr>
        <p:txBody>
          <a:bodyPr>
            <a:normAutofit/>
          </a:bodyPr>
          <a:lstStyle/>
          <a:p>
            <a:pPr algn="ctr"/>
            <a:r>
              <a:rPr lang="en-US" sz="3200" b="1" dirty="0">
                <a:solidFill>
                  <a:srgbClr val="0070C0"/>
                </a:solidFill>
                <a:latin typeface="+mn-lt"/>
              </a:rPr>
              <a:t>Risk Influence</a:t>
            </a:r>
          </a:p>
        </p:txBody>
      </p:sp>
      <p:sp>
        <p:nvSpPr>
          <p:cNvPr id="3" name="Content Placeholder 2"/>
          <p:cNvSpPr>
            <a:spLocks noGrp="1"/>
          </p:cNvSpPr>
          <p:nvPr>
            <p:ph sz="half" idx="1"/>
          </p:nvPr>
        </p:nvSpPr>
        <p:spPr>
          <a:xfrm>
            <a:off x="0" y="952500"/>
            <a:ext cx="4876800" cy="4718304"/>
          </a:xfrm>
        </p:spPr>
        <p:txBody>
          <a:bodyPr>
            <a:normAutofit/>
          </a:bodyPr>
          <a:lstStyle/>
          <a:p>
            <a:r>
              <a:rPr lang="en-US" sz="2400" b="1" dirty="0">
                <a:solidFill>
                  <a:srgbClr val="C00000"/>
                </a:solidFill>
              </a:rPr>
              <a:t>Two initial states and likelihoods </a:t>
            </a:r>
            <a:r>
              <a:rPr lang="en-US" sz="2400" dirty="0"/>
              <a:t>for Monte Caro simulations are needed:</a:t>
            </a:r>
          </a:p>
          <a:p>
            <a:pPr marL="182880" lvl="1"/>
            <a:r>
              <a:rPr lang="en-US" sz="1800" i="1" dirty="0"/>
              <a:t>S</a:t>
            </a:r>
            <a:r>
              <a:rPr lang="en-US" sz="1800" i="1" baseline="-25000" dirty="0"/>
              <a:t>j;0</a:t>
            </a:r>
            <a:r>
              <a:rPr lang="en-US" sz="1800" i="1" dirty="0"/>
              <a:t> </a:t>
            </a:r>
            <a:r>
              <a:rPr lang="en-US" sz="1800" dirty="0"/>
              <a:t>in which risk </a:t>
            </a:r>
            <a:r>
              <a:rPr lang="en-US" sz="1800" i="1" dirty="0"/>
              <a:t>j</a:t>
            </a:r>
            <a:r>
              <a:rPr lang="en-US" sz="1800" dirty="0"/>
              <a:t> and all other risks </a:t>
            </a:r>
            <a:r>
              <a:rPr lang="en-US" sz="1800" i="1" dirty="0"/>
              <a:t>i</a:t>
            </a:r>
            <a:r>
              <a:rPr lang="en-US" sz="1800" dirty="0"/>
              <a:t> are initially zero, </a:t>
            </a:r>
            <a:r>
              <a:rPr lang="en-US" sz="1800" i="1" dirty="0"/>
              <a:t>s</a:t>
            </a:r>
            <a:r>
              <a:rPr lang="en-US" sz="1800" i="1" baseline="-25000" dirty="0"/>
              <a:t>i</a:t>
            </a:r>
            <a:r>
              <a:rPr lang="en-US" sz="1800" dirty="0"/>
              <a:t>=0, </a:t>
            </a:r>
            <a:r>
              <a:rPr lang="en-US" sz="1800" i="1" dirty="0"/>
              <a:t>s</a:t>
            </a:r>
            <a:r>
              <a:rPr lang="en-US" sz="1800" i="1" baseline="-25000" dirty="0"/>
              <a:t>j</a:t>
            </a:r>
            <a:r>
              <a:rPr lang="en-US" sz="1800" dirty="0"/>
              <a:t>=0; risk </a:t>
            </a:r>
            <a:r>
              <a:rPr lang="en-US" sz="1800" i="1" dirty="0"/>
              <a:t>j</a:t>
            </a:r>
            <a:r>
              <a:rPr lang="en-US" sz="1800" dirty="0"/>
              <a:t> is deactivated by setting</a:t>
            </a:r>
            <a:r>
              <a:rPr lang="en-US" sz="1800" i="1" dirty="0"/>
              <a:t> </a:t>
            </a:r>
            <a:r>
              <a:rPr lang="en-US" sz="1800" dirty="0"/>
              <a:t>normalized likelihood value to zero, </a:t>
            </a:r>
            <a:r>
              <a:rPr lang="en-US" sz="1800" i="1" dirty="0"/>
              <a:t>N</a:t>
            </a:r>
            <a:r>
              <a:rPr lang="en-US" sz="1800" i="1" baseline="-25000" dirty="0"/>
              <a:t>j</a:t>
            </a:r>
            <a:r>
              <a:rPr lang="en-US" sz="1800" dirty="0"/>
              <a:t>=0 </a:t>
            </a:r>
            <a:endParaRPr lang="en-US" sz="1800" i="1" dirty="0"/>
          </a:p>
          <a:p>
            <a:pPr marL="182880" lvl="1"/>
            <a:r>
              <a:rPr lang="en-US" sz="1800" i="1" dirty="0"/>
              <a:t>S</a:t>
            </a:r>
            <a:r>
              <a:rPr lang="en-US" sz="1800" i="1" baseline="-25000" dirty="0"/>
              <a:t>j;1</a:t>
            </a:r>
            <a:r>
              <a:rPr lang="en-US" sz="1800" baseline="-25000" dirty="0"/>
              <a:t> </a:t>
            </a:r>
            <a:r>
              <a:rPr lang="en-US" sz="1800" dirty="0"/>
              <a:t>in which risk </a:t>
            </a:r>
            <a:r>
              <a:rPr lang="en-US" sz="1800" i="1" dirty="0"/>
              <a:t>j</a:t>
            </a:r>
            <a:r>
              <a:rPr lang="en-US" sz="1800" dirty="0"/>
              <a:t> is initially 1 and all other risks </a:t>
            </a:r>
            <a:r>
              <a:rPr lang="en-US" sz="1800" i="1" dirty="0"/>
              <a:t>i</a:t>
            </a:r>
            <a:r>
              <a:rPr lang="en-US" sz="1800" dirty="0"/>
              <a:t> are zero, </a:t>
            </a:r>
            <a:r>
              <a:rPr lang="en-US" sz="1800" i="1" dirty="0"/>
              <a:t>s</a:t>
            </a:r>
            <a:r>
              <a:rPr lang="en-US" sz="1800" i="1" baseline="-25000" dirty="0"/>
              <a:t>i</a:t>
            </a:r>
            <a:r>
              <a:rPr lang="en-US" sz="1800" dirty="0"/>
              <a:t>=0, </a:t>
            </a:r>
            <a:r>
              <a:rPr lang="en-US" sz="1800" i="1" dirty="0"/>
              <a:t>s</a:t>
            </a:r>
            <a:r>
              <a:rPr lang="en-US" sz="1800" i="1" baseline="-25000" dirty="0"/>
              <a:t>j</a:t>
            </a:r>
            <a:r>
              <a:rPr lang="en-US" sz="1800" dirty="0"/>
              <a:t>=1.</a:t>
            </a:r>
          </a:p>
          <a:p>
            <a:pPr>
              <a:lnSpc>
                <a:spcPct val="100000"/>
              </a:lnSpc>
            </a:pPr>
            <a:r>
              <a:rPr lang="en-US" sz="2000" dirty="0"/>
              <a:t>The fraction of activation with these states are denoted            and respectively</a:t>
            </a:r>
          </a:p>
          <a:p>
            <a:r>
              <a:rPr lang="en-US" sz="2000" b="1" dirty="0">
                <a:solidFill>
                  <a:srgbClr val="C00000"/>
                </a:solidFill>
              </a:rPr>
              <a:t>Influence of risk </a:t>
            </a:r>
            <a:r>
              <a:rPr lang="en-US" sz="2000" b="1" i="1" dirty="0">
                <a:solidFill>
                  <a:srgbClr val="C00000"/>
                </a:solidFill>
              </a:rPr>
              <a:t>j</a:t>
            </a:r>
            <a:r>
              <a:rPr lang="en-US" sz="2000" b="1" dirty="0">
                <a:solidFill>
                  <a:srgbClr val="C00000"/>
                </a:solidFill>
              </a:rPr>
              <a:t> on </a:t>
            </a:r>
            <a:r>
              <a:rPr lang="en-US" sz="2000" b="1" i="1" dirty="0">
                <a:solidFill>
                  <a:srgbClr val="C00000"/>
                </a:solidFill>
              </a:rPr>
              <a:t>i</a:t>
            </a:r>
            <a:r>
              <a:rPr lang="en-US" sz="2000" b="1" dirty="0">
                <a:solidFill>
                  <a:srgbClr val="C00000"/>
                </a:solidFill>
              </a:rPr>
              <a:t>:</a:t>
            </a:r>
            <a:endParaRPr lang="en-US" sz="2000" b="1" i="1" dirty="0">
              <a:solidFill>
                <a:srgbClr val="C00000"/>
              </a:solidFill>
            </a:endParaRPr>
          </a:p>
          <a:p>
            <a:pPr marL="0" indent="0">
              <a:buNone/>
            </a:pPr>
            <a:endParaRPr lang="en-US" sz="1800" dirty="0"/>
          </a:p>
          <a:p>
            <a:r>
              <a:rPr lang="en-US" sz="2000" b="1" dirty="0">
                <a:solidFill>
                  <a:srgbClr val="C00000"/>
                </a:solidFill>
              </a:rPr>
              <a:t>Influence of risk </a:t>
            </a:r>
            <a:r>
              <a:rPr lang="en-US" sz="2000" b="1" i="1" dirty="0">
                <a:solidFill>
                  <a:srgbClr val="C00000"/>
                </a:solidFill>
              </a:rPr>
              <a:t>j</a:t>
            </a:r>
            <a:r>
              <a:rPr lang="en-US" sz="2000" b="1" dirty="0">
                <a:solidFill>
                  <a:srgbClr val="C00000"/>
                </a:solidFill>
              </a:rPr>
              <a:t> on its neighbor layer </a:t>
            </a:r>
            <a:r>
              <a:rPr lang="en-US" sz="2000" b="1" i="1" dirty="0">
                <a:solidFill>
                  <a:srgbClr val="C00000"/>
                </a:solidFill>
              </a:rPr>
              <a:t>k</a:t>
            </a:r>
            <a:r>
              <a:rPr lang="en-US" sz="2000" b="1" dirty="0">
                <a:solidFill>
                  <a:srgbClr val="C00000"/>
                </a:solidFill>
              </a:rPr>
              <a:t> </a:t>
            </a:r>
            <a:r>
              <a:rPr lang="en-US" sz="2000" i="1" dirty="0"/>
              <a:t>L</a:t>
            </a:r>
            <a:r>
              <a:rPr lang="en-US" sz="2000" i="1" baseline="-25000" dirty="0"/>
              <a:t>k</a:t>
            </a:r>
            <a:r>
              <a:rPr lang="en-US" sz="2000" i="1" dirty="0"/>
              <a:t>, </a:t>
            </a:r>
            <a:r>
              <a:rPr lang="en-US" sz="2000" dirty="0"/>
              <a:t>where</a:t>
            </a:r>
            <a:r>
              <a:rPr lang="en-US" sz="2000" i="1" dirty="0"/>
              <a:t> k={1,2}</a:t>
            </a:r>
            <a:r>
              <a:rPr lang="en-US" sz="2000" dirty="0"/>
              <a:t>:</a:t>
            </a:r>
            <a:endParaRPr lang="en-US" sz="1800" i="1" dirty="0"/>
          </a:p>
        </p:txBody>
      </p:sp>
      <p:pic>
        <p:nvPicPr>
          <p:cNvPr id="8" name="Content Placeholder 7" descr="influence_difference_direct_all.eps"/>
          <p:cNvPicPr>
            <a:picLocks noGrp="1" noChangeAspect="1"/>
          </p:cNvPicPr>
          <p:nvPr>
            <p:ph sz="half" idx="2"/>
          </p:nvPr>
        </p:nvPicPr>
        <p:blipFill>
          <a:blip r:embed="rId4">
            <a:extLst>
              <a:ext uri="{28A0092B-C50C-407E-A947-70E740481C1C}">
                <a14:useLocalDpi xmlns:a14="http://schemas.microsoft.com/office/drawing/2010/main" val="0"/>
              </a:ext>
            </a:extLst>
          </a:blip>
          <a:srcRect t="-33450" b="-33450"/>
          <a:stretch>
            <a:fillRect/>
          </a:stretch>
        </p:blipFill>
        <p:spPr>
          <a:xfrm>
            <a:off x="4648200" y="1326649"/>
            <a:ext cx="4038600" cy="4718304"/>
          </a:xfrm>
        </p:spPr>
      </p:pic>
      <p:sp>
        <p:nvSpPr>
          <p:cNvPr id="9" name="TextBox 8"/>
          <p:cNvSpPr txBox="1"/>
          <p:nvPr/>
        </p:nvSpPr>
        <p:spPr>
          <a:xfrm>
            <a:off x="4699000" y="874811"/>
            <a:ext cx="4445000" cy="1200329"/>
          </a:xfrm>
          <a:prstGeom prst="rect">
            <a:avLst/>
          </a:prstGeom>
          <a:noFill/>
        </p:spPr>
        <p:txBody>
          <a:bodyPr wrap="square" rtlCol="0">
            <a:spAutoFit/>
          </a:bodyPr>
          <a:lstStyle/>
          <a:p>
            <a:r>
              <a:rPr lang="en-US" dirty="0"/>
              <a:t>The plot below shows the influence of a single risk on their two nearest layers of neighbors in 2017 network averaged over all 30 risks. </a:t>
            </a:r>
          </a:p>
        </p:txBody>
      </p:sp>
      <p:sp>
        <p:nvSpPr>
          <p:cNvPr id="10" name="TextBox 9"/>
          <p:cNvSpPr txBox="1"/>
          <p:nvPr/>
        </p:nvSpPr>
        <p:spPr>
          <a:xfrm>
            <a:off x="4699000" y="4737099"/>
            <a:ext cx="4445000" cy="1200329"/>
          </a:xfrm>
          <a:prstGeom prst="rect">
            <a:avLst/>
          </a:prstGeom>
          <a:noFill/>
        </p:spPr>
        <p:txBody>
          <a:bodyPr wrap="square" rtlCol="0">
            <a:spAutoFit/>
          </a:bodyPr>
          <a:lstStyle/>
          <a:p>
            <a:r>
              <a:rPr lang="en-US" dirty="0"/>
              <a:t>Plotted values are averaged over 1000 runs. Initially large, the difference in influence between the first and second layer decays from large to small ratio near the stable point</a:t>
            </a:r>
          </a:p>
        </p:txBody>
      </p:sp>
      <p:graphicFrame>
        <p:nvGraphicFramePr>
          <p:cNvPr id="12" name="Object 11"/>
          <p:cNvGraphicFramePr>
            <a:graphicFrameLocks noChangeAspect="1"/>
          </p:cNvGraphicFramePr>
          <p:nvPr>
            <p:extLst>
              <p:ext uri="{D42A27DB-BD31-4B8C-83A1-F6EECF244321}">
                <p14:modId xmlns:p14="http://schemas.microsoft.com/office/powerpoint/2010/main" val="1163286044"/>
              </p:ext>
            </p:extLst>
          </p:nvPr>
        </p:nvGraphicFramePr>
        <p:xfrm>
          <a:off x="1460500" y="4401250"/>
          <a:ext cx="2869100" cy="551750"/>
        </p:xfrm>
        <a:graphic>
          <a:graphicData uri="http://schemas.openxmlformats.org/presentationml/2006/ole">
            <mc:AlternateContent xmlns:mc="http://schemas.openxmlformats.org/markup-compatibility/2006">
              <mc:Choice xmlns:v="urn:schemas-microsoft-com:vml" Requires="v">
                <p:oleObj spid="_x0000_s2410" name="Equation" r:id="rId5" imgW="1244520" imgH="253800" progId="Equation.3">
                  <p:embed/>
                </p:oleObj>
              </mc:Choice>
              <mc:Fallback>
                <p:oleObj name="Equation" r:id="rId5" imgW="1244520" imgH="253800" progId="Equation.3">
                  <p:embed/>
                  <p:pic>
                    <p:nvPicPr>
                      <p:cNvPr id="0" name=""/>
                      <p:cNvPicPr/>
                      <p:nvPr/>
                    </p:nvPicPr>
                    <p:blipFill>
                      <a:blip r:embed="rId6"/>
                      <a:stretch>
                        <a:fillRect/>
                      </a:stretch>
                    </p:blipFill>
                    <p:spPr>
                      <a:xfrm>
                        <a:off x="1460500" y="4401250"/>
                        <a:ext cx="2869100" cy="5517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810650190"/>
              </p:ext>
            </p:extLst>
          </p:nvPr>
        </p:nvGraphicFramePr>
        <p:xfrm>
          <a:off x="2197100" y="5512710"/>
          <a:ext cx="1790700" cy="749911"/>
        </p:xfrm>
        <a:graphic>
          <a:graphicData uri="http://schemas.openxmlformats.org/presentationml/2006/ole">
            <mc:AlternateContent xmlns:mc="http://schemas.openxmlformats.org/markup-compatibility/2006">
              <mc:Choice xmlns:v="urn:schemas-microsoft-com:vml" Requires="v">
                <p:oleObj spid="_x0000_s2411" name="Equation" r:id="rId7" imgW="965200" imgH="406400" progId="Equation.3">
                  <p:embed/>
                </p:oleObj>
              </mc:Choice>
              <mc:Fallback>
                <p:oleObj name="Equation" r:id="rId7" imgW="965200" imgH="406400" progId="Equation.3">
                  <p:embed/>
                  <p:pic>
                    <p:nvPicPr>
                      <p:cNvPr id="0" name=""/>
                      <p:cNvPicPr/>
                      <p:nvPr/>
                    </p:nvPicPr>
                    <p:blipFill>
                      <a:blip r:embed="rId8"/>
                      <a:stretch>
                        <a:fillRect/>
                      </a:stretch>
                    </p:blipFill>
                    <p:spPr>
                      <a:xfrm>
                        <a:off x="2197100" y="5512710"/>
                        <a:ext cx="1790700" cy="749911"/>
                      </a:xfrm>
                      <a:prstGeom prst="rect">
                        <a:avLst/>
                      </a:prstGeom>
                    </p:spPr>
                  </p:pic>
                </p:oleObj>
              </mc:Fallback>
            </mc:AlternateContent>
          </a:graphicData>
        </a:graphic>
      </p:graphicFrame>
      <p:sp>
        <p:nvSpPr>
          <p:cNvPr id="5" name="TextBox 4"/>
          <p:cNvSpPr txBox="1"/>
          <p:nvPr/>
        </p:nvSpPr>
        <p:spPr>
          <a:xfrm>
            <a:off x="7360163" y="3352800"/>
            <a:ext cx="1864613" cy="276999"/>
          </a:xfrm>
          <a:prstGeom prst="rect">
            <a:avLst/>
          </a:prstGeom>
          <a:noFill/>
        </p:spPr>
        <p:txBody>
          <a:bodyPr wrap="none" rtlCol="0">
            <a:spAutoFit/>
          </a:bodyPr>
          <a:lstStyle/>
          <a:p>
            <a:r>
              <a:rPr lang="en-US" sz="1200" dirty="0"/>
              <a:t>Close to steady state </a:t>
            </a:r>
            <a:r>
              <a:rPr lang="en-US" sz="1200" i="1" dirty="0"/>
              <a:t>S</a:t>
            </a:r>
            <a:r>
              <a:rPr lang="en-US" sz="1200" i="1" baseline="-25000" dirty="0">
                <a:latin typeface="Wingdings"/>
                <a:ea typeface="Wingdings"/>
                <a:cs typeface="Wingdings"/>
                <a:sym typeface="Wingdings"/>
              </a:rPr>
              <a:t>∞</a:t>
            </a:r>
            <a:endParaRPr lang="en-US" sz="1200" dirty="0"/>
          </a:p>
        </p:txBody>
      </p:sp>
      <p:cxnSp>
        <p:nvCxnSpPr>
          <p:cNvPr id="19" name="Straight Arrow Connector 18"/>
          <p:cNvCxnSpPr>
            <a:endCxn id="8" idx="3"/>
          </p:cNvCxnSpPr>
          <p:nvPr/>
        </p:nvCxnSpPr>
        <p:spPr>
          <a:xfrm flipV="1">
            <a:off x="8534400" y="3685801"/>
            <a:ext cx="152400" cy="8099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7" name="Object 6"/>
          <p:cNvGraphicFramePr>
            <a:graphicFrameLocks noChangeAspect="1"/>
          </p:cNvGraphicFramePr>
          <p:nvPr>
            <p:extLst>
              <p:ext uri="{D42A27DB-BD31-4B8C-83A1-F6EECF244321}">
                <p14:modId xmlns:p14="http://schemas.microsoft.com/office/powerpoint/2010/main" val="1882770523"/>
              </p:ext>
            </p:extLst>
          </p:nvPr>
        </p:nvGraphicFramePr>
        <p:xfrm>
          <a:off x="1607135" y="3721500"/>
          <a:ext cx="628065" cy="442080"/>
        </p:xfrm>
        <a:graphic>
          <a:graphicData uri="http://schemas.openxmlformats.org/presentationml/2006/ole">
            <mc:AlternateContent xmlns:mc="http://schemas.openxmlformats.org/markup-compatibility/2006">
              <mc:Choice xmlns:v="urn:schemas-microsoft-com:vml" Requires="v">
                <p:oleObj spid="_x0000_s2412" name="Equation" r:id="rId9" imgW="368280" imgH="253800" progId="Equation.3">
                  <p:embed/>
                </p:oleObj>
              </mc:Choice>
              <mc:Fallback>
                <p:oleObj name="Equation" r:id="rId9" imgW="368280" imgH="253800" progId="Equation.3">
                  <p:embed/>
                  <p:pic>
                    <p:nvPicPr>
                      <p:cNvPr id="0" name=""/>
                      <p:cNvPicPr/>
                      <p:nvPr/>
                    </p:nvPicPr>
                    <p:blipFill>
                      <a:blip r:embed="rId10"/>
                      <a:stretch>
                        <a:fillRect/>
                      </a:stretch>
                    </p:blipFill>
                    <p:spPr>
                      <a:xfrm>
                        <a:off x="1607135" y="3721500"/>
                        <a:ext cx="628065" cy="44208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90397322"/>
              </p:ext>
            </p:extLst>
          </p:nvPr>
        </p:nvGraphicFramePr>
        <p:xfrm>
          <a:off x="3987800" y="3705999"/>
          <a:ext cx="645400" cy="461001"/>
        </p:xfrm>
        <a:graphic>
          <a:graphicData uri="http://schemas.openxmlformats.org/presentationml/2006/ole">
            <mc:AlternateContent xmlns:mc="http://schemas.openxmlformats.org/markup-compatibility/2006">
              <mc:Choice xmlns:v="urn:schemas-microsoft-com:vml" Requires="v">
                <p:oleObj spid="_x0000_s2413" name="Equation" r:id="rId11" imgW="355320" imgH="253800" progId="Equation.3">
                  <p:embed/>
                </p:oleObj>
              </mc:Choice>
              <mc:Fallback>
                <p:oleObj name="Equation" r:id="rId11" imgW="355320" imgH="2538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87800" y="3705999"/>
                        <a:ext cx="645400" cy="461001"/>
                      </a:xfrm>
                      <a:prstGeom prst="rect">
                        <a:avLst/>
                      </a:prstGeom>
                      <a:noFill/>
                      <a:ln>
                        <a:noFill/>
                      </a:ln>
                    </p:spPr>
                  </p:pic>
                </p:oleObj>
              </mc:Fallback>
            </mc:AlternateContent>
          </a:graphicData>
        </a:graphic>
      </p:graphicFrame>
      <p:sp>
        <p:nvSpPr>
          <p:cNvPr id="15"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17</a:t>
            </a:fld>
            <a:endParaRPr lang="en-US" dirty="0"/>
          </a:p>
        </p:txBody>
      </p:sp>
      <p:pic>
        <p:nvPicPr>
          <p:cNvPr id="16"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D:\Qiming Lu\Pictures\rpi_seal.g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077202"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cxnSp>
        <p:nvCxnSpPr>
          <p:cNvPr id="6" name="Straight Connector 5"/>
          <p:cNvCxnSpPr/>
          <p:nvPr/>
        </p:nvCxnSpPr>
        <p:spPr>
          <a:xfrm>
            <a:off x="5473700" y="2806700"/>
            <a:ext cx="0" cy="17526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515100" y="4040000"/>
            <a:ext cx="0" cy="5193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26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75037-BBD1-AE42-929A-75A6CE0EAC08}"/>
              </a:ext>
            </a:extLst>
          </p:cNvPr>
          <p:cNvSpPr>
            <a:spLocks noGrp="1"/>
          </p:cNvSpPr>
          <p:nvPr>
            <p:ph type="title"/>
          </p:nvPr>
        </p:nvSpPr>
        <p:spPr>
          <a:xfrm>
            <a:off x="628650" y="23494"/>
            <a:ext cx="7886700" cy="1325563"/>
          </a:xfrm>
        </p:spPr>
        <p:txBody>
          <a:bodyPr>
            <a:normAutofit/>
          </a:bodyPr>
          <a:lstStyle/>
          <a:p>
            <a:pPr algn="ctr"/>
            <a:r>
              <a:rPr lang="en-US" sz="3200" b="1" dirty="0">
                <a:solidFill>
                  <a:srgbClr val="0070C0"/>
                </a:solidFill>
                <a:latin typeface="+mn-lt"/>
              </a:rPr>
              <a:t>Global Risks Discovery</a:t>
            </a:r>
          </a:p>
        </p:txBody>
      </p:sp>
      <p:sp>
        <p:nvSpPr>
          <p:cNvPr id="3" name="Content Placeholder 2">
            <a:extLst>
              <a:ext uri="{FF2B5EF4-FFF2-40B4-BE49-F238E27FC236}">
                <a16:creationId xmlns:a16="http://schemas.microsoft.com/office/drawing/2014/main" id="{72CAADD2-1E93-464C-94E9-B8ECC3C70B84}"/>
              </a:ext>
            </a:extLst>
          </p:cNvPr>
          <p:cNvSpPr>
            <a:spLocks noGrp="1"/>
          </p:cNvSpPr>
          <p:nvPr>
            <p:ph idx="1"/>
          </p:nvPr>
        </p:nvSpPr>
        <p:spPr>
          <a:xfrm>
            <a:off x="628650" y="1132313"/>
            <a:ext cx="7886700" cy="4351338"/>
          </a:xfrm>
        </p:spPr>
        <p:txBody>
          <a:bodyPr/>
          <a:lstStyle/>
          <a:p>
            <a:r>
              <a:rPr lang="en-US" dirty="0"/>
              <a:t>We lack an automatic tool to discover risk events.</a:t>
            </a:r>
          </a:p>
          <a:p>
            <a:endParaRPr lang="en-US" dirty="0"/>
          </a:p>
          <a:p>
            <a:r>
              <a:rPr lang="en-US" dirty="0"/>
              <a:t>We want to learn from the Web media which risks were active and when. </a:t>
            </a:r>
          </a:p>
          <a:p>
            <a:endParaRPr lang="en-US" dirty="0"/>
          </a:p>
          <a:p>
            <a:r>
              <a:rPr lang="en-US" dirty="0"/>
              <a:t>We also use the Web media to learn with which risks the public is concerned the most.</a:t>
            </a:r>
          </a:p>
          <a:p>
            <a:endParaRPr lang="en-US" dirty="0"/>
          </a:p>
          <a:p>
            <a:r>
              <a:rPr lang="en-US" dirty="0"/>
              <a:t>Finally, we are interested in regional effects of risks.</a:t>
            </a:r>
          </a:p>
        </p:txBody>
      </p:sp>
      <p:sp>
        <p:nvSpPr>
          <p:cNvPr id="4" name="Slide Number Placeholder 3">
            <a:extLst>
              <a:ext uri="{FF2B5EF4-FFF2-40B4-BE49-F238E27FC236}">
                <a16:creationId xmlns:a16="http://schemas.microsoft.com/office/drawing/2014/main" id="{835677E5-C0A9-DC4D-8153-5F9838327372}"/>
              </a:ext>
            </a:extLst>
          </p:cNvPr>
          <p:cNvSpPr>
            <a:spLocks noGrp="1"/>
          </p:cNvSpPr>
          <p:nvPr>
            <p:ph type="sldNum" sz="quarter" idx="12"/>
          </p:nvPr>
        </p:nvSpPr>
        <p:spPr/>
        <p:txBody>
          <a:bodyPr/>
          <a:lstStyle/>
          <a:p>
            <a:fld id="{F3081D5E-FE68-4115-B6F4-4735CF4DEAE8}" type="slidenum">
              <a:rPr lang="ru-RU" smtClean="0"/>
              <a:pPr/>
              <a:t>18</a:t>
            </a:fld>
            <a:endParaRPr lang="ru-RU"/>
          </a:p>
        </p:txBody>
      </p:sp>
      <p:pic>
        <p:nvPicPr>
          <p:cNvPr id="7"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3751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508EA-ED03-424F-AA4E-BC74DDA8BF2B}"/>
              </a:ext>
            </a:extLst>
          </p:cNvPr>
          <p:cNvSpPr>
            <a:spLocks noGrp="1"/>
          </p:cNvSpPr>
          <p:nvPr>
            <p:ph type="title"/>
          </p:nvPr>
        </p:nvSpPr>
        <p:spPr>
          <a:xfrm>
            <a:off x="-1" y="13446"/>
            <a:ext cx="9141327" cy="1325563"/>
          </a:xfrm>
        </p:spPr>
        <p:txBody>
          <a:bodyPr>
            <a:normAutofit/>
          </a:bodyPr>
          <a:lstStyle/>
          <a:p>
            <a:pPr algn="ctr"/>
            <a:r>
              <a:rPr lang="en-US" sz="3200" b="1" dirty="0">
                <a:solidFill>
                  <a:srgbClr val="0070C0"/>
                </a:solidFill>
                <a:latin typeface="+mn-lt"/>
              </a:rPr>
              <a:t>Wikipedia Current Event Portal (WCEP)</a:t>
            </a:r>
          </a:p>
        </p:txBody>
      </p:sp>
      <p:sp>
        <p:nvSpPr>
          <p:cNvPr id="4" name="Slide Number Placeholder 3">
            <a:extLst>
              <a:ext uri="{FF2B5EF4-FFF2-40B4-BE49-F238E27FC236}">
                <a16:creationId xmlns:a16="http://schemas.microsoft.com/office/drawing/2014/main" id="{D32C250E-4CF5-2B43-A69E-EED65CAB5524}"/>
              </a:ext>
            </a:extLst>
          </p:cNvPr>
          <p:cNvSpPr>
            <a:spLocks noGrp="1"/>
          </p:cNvSpPr>
          <p:nvPr>
            <p:ph type="sldNum" sz="quarter" idx="12"/>
          </p:nvPr>
        </p:nvSpPr>
        <p:spPr/>
        <p:txBody>
          <a:bodyPr/>
          <a:lstStyle/>
          <a:p>
            <a:fld id="{F3081D5E-FE68-4115-B6F4-4735CF4DEAE8}" type="slidenum">
              <a:rPr lang="ru-RU" smtClean="0"/>
              <a:pPr/>
              <a:t>19</a:t>
            </a:fld>
            <a:endParaRPr lang="ru-RU"/>
          </a:p>
        </p:txBody>
      </p:sp>
      <p:pic>
        <p:nvPicPr>
          <p:cNvPr id="10" name="Picture 9">
            <a:extLst>
              <a:ext uri="{FF2B5EF4-FFF2-40B4-BE49-F238E27FC236}">
                <a16:creationId xmlns:a16="http://schemas.microsoft.com/office/drawing/2014/main" id="{7306AFB5-00BA-3F40-8037-60E88B93CE7B}"/>
              </a:ext>
            </a:extLst>
          </p:cNvPr>
          <p:cNvPicPr>
            <a:picLocks noChangeAspect="1"/>
          </p:cNvPicPr>
          <p:nvPr/>
        </p:nvPicPr>
        <p:blipFill>
          <a:blip r:embed="rId3"/>
          <a:stretch>
            <a:fillRect/>
          </a:stretch>
        </p:blipFill>
        <p:spPr>
          <a:xfrm>
            <a:off x="1644650" y="1943100"/>
            <a:ext cx="5854700" cy="4381500"/>
          </a:xfrm>
          <a:prstGeom prst="rect">
            <a:avLst/>
          </a:prstGeom>
        </p:spPr>
      </p:pic>
      <p:sp>
        <p:nvSpPr>
          <p:cNvPr id="3" name="TextBox 2">
            <a:extLst>
              <a:ext uri="{FF2B5EF4-FFF2-40B4-BE49-F238E27FC236}">
                <a16:creationId xmlns:a16="http://schemas.microsoft.com/office/drawing/2014/main" id="{E69F22E3-2B82-DA4F-9345-75DD821F1CF5}"/>
              </a:ext>
            </a:extLst>
          </p:cNvPr>
          <p:cNvSpPr txBox="1"/>
          <p:nvPr/>
        </p:nvSpPr>
        <p:spPr>
          <a:xfrm>
            <a:off x="124308" y="1481435"/>
            <a:ext cx="8867291" cy="923330"/>
          </a:xfrm>
          <a:prstGeom prst="rect">
            <a:avLst/>
          </a:prstGeom>
          <a:noFill/>
        </p:spPr>
        <p:txBody>
          <a:bodyPr wrap="square" rtlCol="0">
            <a:spAutoFit/>
          </a:bodyPr>
          <a:lstStyle/>
          <a:p>
            <a:r>
              <a:rPr lang="en-US" dirty="0"/>
              <a:t>We take advantage of the WCEP, one of many knowledge networks created from the Web media content</a:t>
            </a:r>
          </a:p>
          <a:p>
            <a:endParaRPr lang="en-US" dirty="0"/>
          </a:p>
        </p:txBody>
      </p:sp>
      <p:pic>
        <p:nvPicPr>
          <p:cNvPr id="7"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849983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46"/>
            <a:ext cx="9144000" cy="1325563"/>
          </a:xfrm>
        </p:spPr>
        <p:txBody>
          <a:bodyPr>
            <a:normAutofit/>
          </a:bodyPr>
          <a:lstStyle/>
          <a:p>
            <a:pPr algn="ctr"/>
            <a:r>
              <a:rPr lang="en-US" sz="3200" b="1" dirty="0">
                <a:solidFill>
                  <a:srgbClr val="0070C0"/>
                </a:solidFill>
                <a:latin typeface="+mn-lt"/>
              </a:rPr>
              <a:t>Story: 2004 Atlantic hurricane season </a:t>
            </a:r>
          </a:p>
        </p:txBody>
      </p:sp>
      <p:sp>
        <p:nvSpPr>
          <p:cNvPr id="4" name="Slide Number Placeholder 3"/>
          <p:cNvSpPr>
            <a:spLocks noGrp="1"/>
          </p:cNvSpPr>
          <p:nvPr>
            <p:ph type="sldNum" sz="quarter" idx="12"/>
          </p:nvPr>
        </p:nvSpPr>
        <p:spPr/>
        <p:txBody>
          <a:bodyPr/>
          <a:lstStyle/>
          <a:p>
            <a:fld id="{F3081D5E-FE68-4115-B6F4-4735CF4DEAE8}" type="slidenum">
              <a:rPr lang="ru-RU" smtClean="0"/>
              <a:pPr/>
              <a:t>20</a:t>
            </a:fld>
            <a:endParaRPr lang="ru-RU"/>
          </a:p>
        </p:txBody>
      </p:sp>
      <p:sp>
        <p:nvSpPr>
          <p:cNvPr id="6" name="Content Placeholder 5"/>
          <p:cNvSpPr>
            <a:spLocks noGrp="1"/>
          </p:cNvSpPr>
          <p:nvPr>
            <p:ph idx="1"/>
          </p:nvPr>
        </p:nvSpPr>
        <p:spPr>
          <a:xfrm>
            <a:off x="287005" y="1283033"/>
            <a:ext cx="8512677" cy="4351338"/>
          </a:xfrm>
        </p:spPr>
        <p:txBody>
          <a:bodyPr/>
          <a:lstStyle/>
          <a:p>
            <a:r>
              <a:rPr lang="en-US" dirty="0"/>
              <a:t>event4571: At least nine </a:t>
            </a:r>
            <a:r>
              <a:rPr lang="en-US" b="1" dirty="0">
                <a:solidFill>
                  <a:srgbClr val="008000"/>
                </a:solidFill>
              </a:rPr>
              <a:t>deaths</a:t>
            </a:r>
            <a:r>
              <a:rPr lang="en-US" dirty="0"/>
              <a:t> in </a:t>
            </a:r>
            <a:r>
              <a:rPr lang="en-US" b="1" dirty="0">
                <a:solidFill>
                  <a:srgbClr val="33E7E1"/>
                </a:solidFill>
              </a:rPr>
              <a:t>Florida</a:t>
            </a:r>
            <a:r>
              <a:rPr lang="en-US" dirty="0"/>
              <a:t>, two </a:t>
            </a:r>
            <a:r>
              <a:rPr lang="en-US" b="1" dirty="0">
                <a:solidFill>
                  <a:srgbClr val="008000"/>
                </a:solidFill>
              </a:rPr>
              <a:t>deaths</a:t>
            </a:r>
            <a:r>
              <a:rPr lang="en-US" b="1" dirty="0"/>
              <a:t> </a:t>
            </a:r>
            <a:r>
              <a:rPr lang="en-US" dirty="0"/>
              <a:t>in the </a:t>
            </a:r>
            <a:r>
              <a:rPr lang="en-US" dirty="0">
                <a:solidFill>
                  <a:srgbClr val="33E7E1"/>
                </a:solidFill>
              </a:rPr>
              <a:t>Bahamas</a:t>
            </a:r>
            <a:r>
              <a:rPr lang="en-US" dirty="0"/>
              <a:t>, and one </a:t>
            </a:r>
            <a:r>
              <a:rPr lang="en-US" b="1" dirty="0">
                <a:solidFill>
                  <a:srgbClr val="008000"/>
                </a:solidFill>
              </a:rPr>
              <a:t>death</a:t>
            </a:r>
            <a:r>
              <a:rPr lang="en-US" dirty="0"/>
              <a:t> in </a:t>
            </a:r>
            <a:r>
              <a:rPr lang="en-US" dirty="0">
                <a:solidFill>
                  <a:srgbClr val="33E7E1"/>
                </a:solidFill>
              </a:rPr>
              <a:t>Georgia</a:t>
            </a:r>
            <a:r>
              <a:rPr lang="en-US" dirty="0"/>
              <a:t> are blamed on the </a:t>
            </a:r>
            <a:r>
              <a:rPr lang="en-US" dirty="0">
                <a:solidFill>
                  <a:srgbClr val="008000"/>
                </a:solidFill>
              </a:rPr>
              <a:t>storm</a:t>
            </a:r>
            <a:r>
              <a:rPr lang="en-US" dirty="0"/>
              <a:t>. Damage estimates range widely from </a:t>
            </a:r>
            <a:r>
              <a:rPr lang="en-US" b="1" dirty="0">
                <a:solidFill>
                  <a:srgbClr val="008000"/>
                </a:solidFill>
              </a:rPr>
              <a:t>US$2</a:t>
            </a:r>
            <a:r>
              <a:rPr lang="en-US" dirty="0">
                <a:solidFill>
                  <a:srgbClr val="008000"/>
                </a:solidFill>
              </a:rPr>
              <a:t> </a:t>
            </a:r>
            <a:r>
              <a:rPr lang="en-US" dirty="0"/>
              <a:t>to </a:t>
            </a:r>
            <a:r>
              <a:rPr lang="en-US" b="1" dirty="0">
                <a:solidFill>
                  <a:srgbClr val="008000"/>
                </a:solidFill>
              </a:rPr>
              <a:t>US$15 billion</a:t>
            </a:r>
            <a:r>
              <a:rPr lang="en-US" dirty="0"/>
              <a:t>. (</a:t>
            </a:r>
            <a:r>
              <a:rPr lang="mr-IN" dirty="0">
                <a:solidFill>
                  <a:srgbClr val="D800DB"/>
                </a:solidFill>
              </a:rPr>
              <a:t>9/7/04</a:t>
            </a:r>
            <a:r>
              <a:rPr lang="en-US" dirty="0"/>
              <a:t>)</a:t>
            </a:r>
          </a:p>
          <a:p>
            <a:endParaRPr lang="en-US" dirty="0"/>
          </a:p>
          <a:p>
            <a:r>
              <a:rPr lang="en-US" dirty="0"/>
              <a:t>event4571:</a:t>
            </a:r>
          </a:p>
          <a:p>
            <a:pPr lvl="1"/>
            <a:r>
              <a:rPr lang="en-US" dirty="0"/>
              <a:t>in risks of: “</a:t>
            </a:r>
            <a:r>
              <a:rPr lang="en-US" b="1" dirty="0"/>
              <a:t>storm</a:t>
            </a:r>
            <a:r>
              <a:rPr lang="en-US" dirty="0"/>
              <a:t>”, “</a:t>
            </a:r>
            <a:r>
              <a:rPr lang="en-US" b="1" dirty="0"/>
              <a:t>death by weather</a:t>
            </a:r>
            <a:r>
              <a:rPr lang="en-US" dirty="0"/>
              <a:t>”, </a:t>
            </a:r>
          </a:p>
          <a:p>
            <a:pPr marL="457200" lvl="1" indent="0">
              <a:buNone/>
            </a:pPr>
            <a:r>
              <a:rPr lang="en-US" dirty="0"/>
              <a:t>                      “</a:t>
            </a:r>
            <a:r>
              <a:rPr lang="en-US" b="1" dirty="0"/>
              <a:t>economic loss by weather</a:t>
            </a:r>
            <a:r>
              <a:rPr lang="en-US" dirty="0"/>
              <a:t>”</a:t>
            </a:r>
          </a:p>
          <a:p>
            <a:pPr lvl="1"/>
            <a:r>
              <a:rPr lang="en-US" dirty="0"/>
              <a:t>in location of: “</a:t>
            </a:r>
            <a:r>
              <a:rPr lang="en-US" b="1" dirty="0"/>
              <a:t>Florida</a:t>
            </a:r>
            <a:r>
              <a:rPr lang="en-US" dirty="0"/>
              <a:t>”, “</a:t>
            </a:r>
            <a:r>
              <a:rPr lang="en-US" b="1" dirty="0"/>
              <a:t>Bahamas</a:t>
            </a:r>
            <a:r>
              <a:rPr lang="en-US" dirty="0"/>
              <a:t>”, “</a:t>
            </a:r>
            <a:r>
              <a:rPr lang="en-US" b="1" dirty="0"/>
              <a:t>Georgia</a:t>
            </a:r>
            <a:r>
              <a:rPr lang="en-US" dirty="0"/>
              <a:t>”</a:t>
            </a:r>
          </a:p>
          <a:p>
            <a:pPr lvl="1"/>
            <a:r>
              <a:rPr lang="en-US" dirty="0"/>
              <a:t>at date of: </a:t>
            </a:r>
            <a:r>
              <a:rPr lang="en-US" b="1" dirty="0"/>
              <a:t>9/7/04</a:t>
            </a:r>
          </a:p>
          <a:p>
            <a:endParaRPr lang="en-US" dirty="0">
              <a:solidFill>
                <a:srgbClr val="D800DB"/>
              </a:solidFill>
            </a:endParaRPr>
          </a:p>
        </p:txBody>
      </p:sp>
      <p:pic>
        <p:nvPicPr>
          <p:cNvPr id="21"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23"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942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3361-A6AD-034C-9801-4F74C7FA79CC}"/>
              </a:ext>
            </a:extLst>
          </p:cNvPr>
          <p:cNvSpPr>
            <a:spLocks noGrp="1"/>
          </p:cNvSpPr>
          <p:nvPr>
            <p:ph type="title"/>
          </p:nvPr>
        </p:nvSpPr>
        <p:spPr>
          <a:xfrm>
            <a:off x="628650" y="23494"/>
            <a:ext cx="7886700" cy="1325563"/>
          </a:xfrm>
        </p:spPr>
        <p:txBody>
          <a:bodyPr>
            <a:normAutofit/>
          </a:bodyPr>
          <a:lstStyle/>
          <a:p>
            <a:pPr algn="ctr"/>
            <a:r>
              <a:rPr lang="en-US" sz="3200" b="1" dirty="0">
                <a:solidFill>
                  <a:srgbClr val="0070C0"/>
                </a:solidFill>
                <a:latin typeface="+mn-lt"/>
              </a:rPr>
              <a:t>Step1:</a:t>
            </a:r>
          </a:p>
        </p:txBody>
      </p:sp>
      <p:sp>
        <p:nvSpPr>
          <p:cNvPr id="3" name="Content Placeholder 2">
            <a:extLst>
              <a:ext uri="{FF2B5EF4-FFF2-40B4-BE49-F238E27FC236}">
                <a16:creationId xmlns:a16="http://schemas.microsoft.com/office/drawing/2014/main" id="{01CDDD90-E37E-0148-A1B7-6E6FA3B88A94}"/>
              </a:ext>
            </a:extLst>
          </p:cNvPr>
          <p:cNvSpPr>
            <a:spLocks noGrp="1"/>
          </p:cNvSpPr>
          <p:nvPr>
            <p:ph idx="1"/>
          </p:nvPr>
        </p:nvSpPr>
        <p:spPr>
          <a:xfrm>
            <a:off x="628650" y="1162457"/>
            <a:ext cx="7886700" cy="4351338"/>
          </a:xfrm>
        </p:spPr>
        <p:txBody>
          <a:bodyPr/>
          <a:lstStyle/>
          <a:p>
            <a:r>
              <a:rPr lang="en-US" dirty="0"/>
              <a:t>Prepares a few keywords and tags for each risk according to the description</a:t>
            </a:r>
          </a:p>
          <a:p>
            <a:endParaRPr lang="en-US" dirty="0"/>
          </a:p>
          <a:p>
            <a:r>
              <a:rPr lang="en-US" dirty="0"/>
              <a:t>Example: </a:t>
            </a:r>
          </a:p>
          <a:p>
            <a:pPr lvl="1"/>
            <a:r>
              <a:rPr lang="en-US" dirty="0"/>
              <a:t>Risk: “10. Extreme weather event”</a:t>
            </a:r>
          </a:p>
          <a:p>
            <a:pPr lvl="1"/>
            <a:r>
              <a:rPr lang="en-US" dirty="0"/>
              <a:t>Tag: “storm”</a:t>
            </a:r>
          </a:p>
          <a:p>
            <a:pPr lvl="1"/>
            <a:r>
              <a:rPr lang="en-US" dirty="0"/>
              <a:t>Keyword: “storm”</a:t>
            </a:r>
          </a:p>
        </p:txBody>
      </p:sp>
      <p:sp>
        <p:nvSpPr>
          <p:cNvPr id="4" name="Slide Number Placeholder 3">
            <a:extLst>
              <a:ext uri="{FF2B5EF4-FFF2-40B4-BE49-F238E27FC236}">
                <a16:creationId xmlns:a16="http://schemas.microsoft.com/office/drawing/2014/main" id="{F901153C-69D2-7747-8DE8-83B56A712E99}"/>
              </a:ext>
            </a:extLst>
          </p:cNvPr>
          <p:cNvSpPr>
            <a:spLocks noGrp="1"/>
          </p:cNvSpPr>
          <p:nvPr>
            <p:ph type="sldNum" sz="quarter" idx="12"/>
          </p:nvPr>
        </p:nvSpPr>
        <p:spPr/>
        <p:txBody>
          <a:bodyPr/>
          <a:lstStyle/>
          <a:p>
            <a:fld id="{F3081D5E-FE68-4115-B6F4-4735CF4DEAE8}" type="slidenum">
              <a:rPr lang="ru-RU" smtClean="0"/>
              <a:pPr/>
              <a:t>21</a:t>
            </a:fld>
            <a:endParaRPr lang="ru-RU"/>
          </a:p>
        </p:txBody>
      </p:sp>
      <p:pic>
        <p:nvPicPr>
          <p:cNvPr id="7" name="Picture 6">
            <a:extLst>
              <a:ext uri="{FF2B5EF4-FFF2-40B4-BE49-F238E27FC236}">
                <a16:creationId xmlns:a16="http://schemas.microsoft.com/office/drawing/2014/main" id="{3DCA517E-79F2-4640-97C4-3FE9D07F23D7}"/>
              </a:ext>
            </a:extLst>
          </p:cNvPr>
          <p:cNvPicPr>
            <a:picLocks noChangeAspect="1"/>
          </p:cNvPicPr>
          <p:nvPr/>
        </p:nvPicPr>
        <p:blipFill>
          <a:blip r:embed="rId2"/>
          <a:stretch>
            <a:fillRect/>
          </a:stretch>
        </p:blipFill>
        <p:spPr>
          <a:xfrm>
            <a:off x="0" y="4340126"/>
            <a:ext cx="9144000" cy="1374874"/>
          </a:xfrm>
          <a:prstGeom prst="rect">
            <a:avLst/>
          </a:prstGeom>
        </p:spPr>
      </p:pic>
      <p:pic>
        <p:nvPicPr>
          <p:cNvPr id="8"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 y="5964240"/>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17912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A214E-B8D2-BE49-85C8-DB2D33E9F5E0}"/>
              </a:ext>
            </a:extLst>
          </p:cNvPr>
          <p:cNvSpPr>
            <a:spLocks noGrp="1"/>
          </p:cNvSpPr>
          <p:nvPr>
            <p:ph type="title"/>
          </p:nvPr>
        </p:nvSpPr>
        <p:spPr>
          <a:xfrm>
            <a:off x="628650" y="13446"/>
            <a:ext cx="7886700" cy="1325563"/>
          </a:xfrm>
        </p:spPr>
        <p:txBody>
          <a:bodyPr>
            <a:normAutofit/>
          </a:bodyPr>
          <a:lstStyle/>
          <a:p>
            <a:pPr algn="ctr"/>
            <a:r>
              <a:rPr lang="en-US" sz="3200" b="1" dirty="0">
                <a:solidFill>
                  <a:srgbClr val="0070C0"/>
                </a:solidFill>
                <a:latin typeface="+mn-lt"/>
              </a:rPr>
              <a:t>Step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E37823-5F5E-5A42-A47B-8CB0820E6180}"/>
                  </a:ext>
                </a:extLst>
              </p:cNvPr>
              <p:cNvSpPr>
                <a:spLocks noGrp="1"/>
              </p:cNvSpPr>
              <p:nvPr>
                <p:ph sz="half" idx="1"/>
              </p:nvPr>
            </p:nvSpPr>
            <p:spPr>
              <a:xfrm>
                <a:off x="628650" y="1825625"/>
                <a:ext cx="4184510" cy="4351338"/>
              </a:xfrm>
            </p:spPr>
            <p:txBody>
              <a:bodyPr/>
              <a:lstStyle/>
              <a:p>
                <a:r>
                  <a:rPr lang="en-US" dirty="0"/>
                  <a:t>Merges keywords list</a:t>
                </a:r>
              </a:p>
              <a:p>
                <a:endParaRPr lang="en-US" dirty="0"/>
              </a:p>
              <a:p>
                <a:endParaRPr lang="en-US" dirty="0"/>
              </a:p>
              <a:p>
                <a:r>
                  <a:rPr lang="en-US" dirty="0"/>
                  <a:t>Example:</a:t>
                </a:r>
              </a:p>
              <a:p>
                <a:pPr lvl="1"/>
                <a14:m>
                  <m:oMath xmlns:m="http://schemas.openxmlformats.org/officeDocument/2006/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𝑠𝑡𝑜𝑟𝑚</m:t>
                        </m:r>
                      </m:e>
                    </m: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𝑠𝑡𝑜𝑟𝑚</m:t>
                        </m:r>
                      </m:e>
                    </m:d>
                  </m:oMath>
                </a14:m>
                <a:endParaRPr lang="en-US" dirty="0"/>
              </a:p>
              <a:p>
                <a:endParaRPr lang="en-US" dirty="0"/>
              </a:p>
              <a:p>
                <a:pPr lvl="1"/>
                <a:endParaRPr lang="en-US" dirty="0"/>
              </a:p>
            </p:txBody>
          </p:sp>
        </mc:Choice>
        <mc:Fallback xmlns="">
          <p:sp>
            <p:nvSpPr>
              <p:cNvPr id="3" name="Content Placeholder 2">
                <a:extLst>
                  <a:ext uri="{FF2B5EF4-FFF2-40B4-BE49-F238E27FC236}">
                    <a16:creationId xmlns:a16="http://schemas.microsoft.com/office/drawing/2014/main" xmlns:a14="http://schemas.microsoft.com/office/drawing/2010/main" xmlns="" id="{22E37823-5F5E-5A42-A47B-8CB0820E6180}"/>
                  </a:ext>
                </a:extLst>
              </p:cNvPr>
              <p:cNvSpPr>
                <a:spLocks noGrp="1" noRot="1" noChangeAspect="1" noMove="1" noResize="1" noEditPoints="1" noAdjustHandles="1" noChangeArrowheads="1" noChangeShapeType="1" noTextEdit="1"/>
              </p:cNvSpPr>
              <p:nvPr>
                <p:ph sz="half" idx="1"/>
              </p:nvPr>
            </p:nvSpPr>
            <p:spPr>
              <a:xfrm>
                <a:off x="628650" y="1825625"/>
                <a:ext cx="4184510" cy="4351338"/>
              </a:xfrm>
              <a:blipFill rotWithShape="1">
                <a:blip r:embed="rId2"/>
                <a:stretch>
                  <a:fillRect l="-2475"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ED30E56-A9FE-6044-842E-FC3FEB2BFEC1}"/>
              </a:ext>
            </a:extLst>
          </p:cNvPr>
          <p:cNvSpPr>
            <a:spLocks noGrp="1"/>
          </p:cNvSpPr>
          <p:nvPr>
            <p:ph type="sldNum" sz="quarter" idx="12"/>
          </p:nvPr>
        </p:nvSpPr>
        <p:spPr/>
        <p:txBody>
          <a:bodyPr/>
          <a:lstStyle/>
          <a:p>
            <a:fld id="{F3081D5E-FE68-4115-B6F4-4735CF4DEAE8}" type="slidenum">
              <a:rPr lang="ru-RU" smtClean="0"/>
              <a:pPr/>
              <a:t>22</a:t>
            </a:fld>
            <a:endParaRPr lang="ru-RU"/>
          </a:p>
        </p:txBody>
      </p:sp>
      <p:pic>
        <p:nvPicPr>
          <p:cNvPr id="7" name="Picture 6">
            <a:extLst>
              <a:ext uri="{FF2B5EF4-FFF2-40B4-BE49-F238E27FC236}">
                <a16:creationId xmlns:a16="http://schemas.microsoft.com/office/drawing/2014/main" id="{7714E00C-47B6-6F4E-81A0-928D36C29647}"/>
              </a:ext>
            </a:extLst>
          </p:cNvPr>
          <p:cNvPicPr>
            <a:picLocks noChangeAspect="1"/>
          </p:cNvPicPr>
          <p:nvPr/>
        </p:nvPicPr>
        <p:blipFill>
          <a:blip r:embed="rId3"/>
          <a:stretch>
            <a:fillRect/>
          </a:stretch>
        </p:blipFill>
        <p:spPr>
          <a:xfrm>
            <a:off x="5029200" y="1061357"/>
            <a:ext cx="2892669" cy="5013960"/>
          </a:xfrm>
          <a:prstGeom prst="rect">
            <a:avLst/>
          </a:prstGeom>
        </p:spPr>
      </p:pic>
      <p:pic>
        <p:nvPicPr>
          <p:cNvPr id="8"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60672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96F4-160B-9F4F-965A-B088A5FE83F0}"/>
              </a:ext>
            </a:extLst>
          </p:cNvPr>
          <p:cNvSpPr>
            <a:spLocks noGrp="1"/>
          </p:cNvSpPr>
          <p:nvPr>
            <p:ph type="title"/>
          </p:nvPr>
        </p:nvSpPr>
        <p:spPr>
          <a:xfrm>
            <a:off x="648747" y="0"/>
            <a:ext cx="7886700" cy="1325563"/>
          </a:xfrm>
        </p:spPr>
        <p:txBody>
          <a:bodyPr>
            <a:normAutofit/>
          </a:bodyPr>
          <a:lstStyle/>
          <a:p>
            <a:pPr algn="ctr"/>
            <a:r>
              <a:rPr lang="en-US" sz="3200" b="1" dirty="0">
                <a:solidFill>
                  <a:srgbClr val="0070C0"/>
                </a:solidFill>
                <a:latin typeface="+mn-lt"/>
              </a:rPr>
              <a:t>Step 3</a:t>
            </a:r>
          </a:p>
        </p:txBody>
      </p:sp>
      <p:sp>
        <p:nvSpPr>
          <p:cNvPr id="3" name="Content Placeholder 2">
            <a:extLst>
              <a:ext uri="{FF2B5EF4-FFF2-40B4-BE49-F238E27FC236}">
                <a16:creationId xmlns:a16="http://schemas.microsoft.com/office/drawing/2014/main" id="{56CA637B-0AB9-114A-8EFE-71280BFA23EF}"/>
              </a:ext>
            </a:extLst>
          </p:cNvPr>
          <p:cNvSpPr>
            <a:spLocks noGrp="1"/>
          </p:cNvSpPr>
          <p:nvPr>
            <p:ph sz="half" idx="1"/>
          </p:nvPr>
        </p:nvSpPr>
        <p:spPr/>
        <p:txBody>
          <a:bodyPr>
            <a:normAutofit fontScale="85000" lnSpcReduction="10000"/>
          </a:bodyPr>
          <a:lstStyle/>
          <a:p>
            <a:r>
              <a:rPr lang="en-US" dirty="0"/>
              <a:t>Creates for each event a positive or a negative instance.</a:t>
            </a:r>
          </a:p>
          <a:p>
            <a:endParaRPr lang="en-US" dirty="0"/>
          </a:p>
          <a:p>
            <a:r>
              <a:rPr lang="en-US" dirty="0"/>
              <a:t>Example of class “storm”:</a:t>
            </a:r>
          </a:p>
          <a:p>
            <a:pPr lvl="1"/>
            <a:r>
              <a:rPr lang="en-US" dirty="0"/>
              <a:t>Positive instance: </a:t>
            </a:r>
          </a:p>
          <a:p>
            <a:pPr lvl="2"/>
            <a:r>
              <a:rPr lang="en-US" dirty="0"/>
              <a:t>Tropical </a:t>
            </a:r>
            <a:r>
              <a:rPr lang="en-US" dirty="0">
                <a:solidFill>
                  <a:srgbClr val="008000"/>
                </a:solidFill>
              </a:rPr>
              <a:t>Storm</a:t>
            </a:r>
            <a:r>
              <a:rPr lang="en-US" dirty="0"/>
              <a:t> Gaston douses Richmond, Virginia, with up to 14 inches of rain, causing widespread flooding.</a:t>
            </a:r>
          </a:p>
          <a:p>
            <a:pPr lvl="1"/>
            <a:endParaRPr lang="en-US" dirty="0"/>
          </a:p>
          <a:p>
            <a:pPr lvl="1"/>
            <a:r>
              <a:rPr lang="en-US" dirty="0"/>
              <a:t>Negative instance:</a:t>
            </a:r>
          </a:p>
          <a:p>
            <a:pPr lvl="2"/>
            <a:r>
              <a:rPr lang="en-US" dirty="0"/>
              <a:t>Australia's Qantas Airways announces plans to cut 1,500 jobs worldwide</a:t>
            </a:r>
          </a:p>
        </p:txBody>
      </p:sp>
      <p:pic>
        <p:nvPicPr>
          <p:cNvPr id="11" name="Content Placeholder 10">
            <a:extLst>
              <a:ext uri="{FF2B5EF4-FFF2-40B4-BE49-F238E27FC236}">
                <a16:creationId xmlns:a16="http://schemas.microsoft.com/office/drawing/2014/main" id="{4C612CA9-FFB0-F840-8E1A-46FD2AF5799C}"/>
              </a:ext>
            </a:extLst>
          </p:cNvPr>
          <p:cNvPicPr>
            <a:picLocks noGrp="1" noChangeAspect="1"/>
          </p:cNvPicPr>
          <p:nvPr>
            <p:ph sz="half" idx="2"/>
          </p:nvPr>
        </p:nvPicPr>
        <p:blipFill>
          <a:blip r:embed="rId2"/>
          <a:stretch>
            <a:fillRect/>
          </a:stretch>
        </p:blipFill>
        <p:spPr>
          <a:xfrm>
            <a:off x="4382997" y="1709928"/>
            <a:ext cx="4761003" cy="3776367"/>
          </a:xfrm>
        </p:spPr>
      </p:pic>
      <p:sp>
        <p:nvSpPr>
          <p:cNvPr id="5" name="Slide Number Placeholder 4">
            <a:extLst>
              <a:ext uri="{FF2B5EF4-FFF2-40B4-BE49-F238E27FC236}">
                <a16:creationId xmlns:a16="http://schemas.microsoft.com/office/drawing/2014/main" id="{18D402D1-7FD3-814E-977D-5F41BF24844B}"/>
              </a:ext>
            </a:extLst>
          </p:cNvPr>
          <p:cNvSpPr>
            <a:spLocks noGrp="1"/>
          </p:cNvSpPr>
          <p:nvPr>
            <p:ph type="sldNum" sz="quarter" idx="12"/>
          </p:nvPr>
        </p:nvSpPr>
        <p:spPr/>
        <p:txBody>
          <a:bodyPr/>
          <a:lstStyle/>
          <a:p>
            <a:fld id="{F3081D5E-FE68-4115-B6F4-4735CF4DEAE8}" type="slidenum">
              <a:rPr lang="ru-RU" smtClean="0"/>
              <a:pPr/>
              <a:t>23</a:t>
            </a:fld>
            <a:endParaRPr lang="ru-RU"/>
          </a:p>
        </p:txBody>
      </p:sp>
      <p:pic>
        <p:nvPicPr>
          <p:cNvPr id="7"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74226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4F2A-3D05-D844-A915-86604266AC9F}"/>
              </a:ext>
            </a:extLst>
          </p:cNvPr>
          <p:cNvSpPr>
            <a:spLocks noGrp="1"/>
          </p:cNvSpPr>
          <p:nvPr>
            <p:ph type="title"/>
          </p:nvPr>
        </p:nvSpPr>
        <p:spPr>
          <a:xfrm>
            <a:off x="608553" y="0"/>
            <a:ext cx="7886700" cy="1325563"/>
          </a:xfrm>
        </p:spPr>
        <p:txBody>
          <a:bodyPr>
            <a:normAutofit/>
          </a:bodyPr>
          <a:lstStyle/>
          <a:p>
            <a:pPr algn="ctr"/>
            <a:r>
              <a:rPr lang="en-US" sz="3200" b="1" dirty="0">
                <a:solidFill>
                  <a:srgbClr val="0070C0"/>
                </a:solidFill>
                <a:latin typeface="+mn-lt"/>
              </a:rPr>
              <a:t>Step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3381FD-B413-6E44-9B04-D524BEFBB2C5}"/>
                  </a:ext>
                </a:extLst>
              </p:cNvPr>
              <p:cNvSpPr>
                <a:spLocks noGrp="1"/>
              </p:cNvSpPr>
              <p:nvPr>
                <p:ph idx="1"/>
              </p:nvPr>
            </p:nvSpPr>
            <p:spPr>
              <a:xfrm>
                <a:off x="588458" y="840921"/>
                <a:ext cx="7886700" cy="4351338"/>
              </a:xfrm>
            </p:spPr>
            <p:txBody>
              <a:bodyPr/>
              <a:lstStyle/>
              <a:p>
                <a:r>
                  <a:rPr lang="en-US" dirty="0"/>
                  <a:t>Trains classifier using bag-of-words representations of event descriptions </a:t>
                </a:r>
              </a:p>
              <a:p>
                <a:r>
                  <a:rPr lang="en-US" dirty="0"/>
                  <a:t>Example:</a:t>
                </a:r>
              </a:p>
              <a:p>
                <a:pPr lvl="1"/>
                <a:r>
                  <a:rPr lang="en-US" dirty="0"/>
                  <a:t>Positive instances: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storm</m:t>
                    </m:r>
                    <m:r>
                      <a:rPr lang="en-US" b="0" i="0" smtClean="0">
                        <a:latin typeface="Cambria Math" panose="02040503050406030204" pitchFamily="18" charset="0"/>
                        <a:ea typeface="Cambria Math" panose="02040503050406030204" pitchFamily="18" charset="0"/>
                      </a:rPr>
                      <m:t>: [</m:t>
                    </m:r>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𝑡𝑟𝑜𝑝𝑖𝑐𝑎𝑙</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𝑠𝑡𝑜𝑟𝑚</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𝑟𝑎𝑖𝑛</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𝑓𝑙𝑜𝑜𝑑𝑖𝑛𝑔</m:t>
                        </m:r>
                        <m:r>
                          <a:rPr lang="en-US" b="0" i="1" smtClean="0">
                            <a:latin typeface="Cambria Math" panose="02040503050406030204" pitchFamily="18" charset="0"/>
                            <a:ea typeface="Cambria Math" panose="02040503050406030204" pitchFamily="18" charset="0"/>
                          </a:rPr>
                          <m:t>, …</m:t>
                        </m:r>
                      </m:e>
                    </m:d>
                    <m:r>
                      <a:rPr lang="en-US" b="0" i="1" smtClean="0">
                        <a:latin typeface="Cambria Math" panose="02040503050406030204" pitchFamily="18" charset="0"/>
                        <a:ea typeface="Cambria Math" panose="02040503050406030204" pitchFamily="18" charset="0"/>
                      </a:rPr>
                      <m:t>, …]</m:t>
                    </m:r>
                  </m:oMath>
                </a14:m>
                <a:endParaRPr lang="en-US" dirty="0"/>
              </a:p>
              <a:p>
                <a:pPr lvl="1"/>
                <a:r>
                  <a:rPr lang="en-US" dirty="0"/>
                  <a:t>Negative instances: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storm</m:t>
                    </m:r>
                    <m:r>
                      <a:rPr lang="en-US" b="0" i="0" smtClean="0">
                        <a:latin typeface="Cambria Math" panose="02040503050406030204" pitchFamily="18" charset="0"/>
                        <a:ea typeface="Cambria Math" panose="02040503050406030204" pitchFamily="18" charset="0"/>
                      </a:rPr>
                      <m:t>: [</m:t>
                    </m:r>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𝑎𝑖𝑟𝑤𝑎𝑦𝑠</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𝑝𝑙𝑎𝑛</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𝑗𝑜𝑏</m:t>
                        </m:r>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𝑤𝑜𝑟𝑙𝑑𝑤𝑖𝑑𝑒</m:t>
                        </m:r>
                        <m:r>
                          <a:rPr lang="en-US" i="1">
                            <a:latin typeface="Cambria Math" panose="02040503050406030204" pitchFamily="18" charset="0"/>
                            <a:ea typeface="Cambria Math" panose="02040503050406030204" pitchFamily="18" charset="0"/>
                          </a:rPr>
                          <m:t>, …</m:t>
                        </m:r>
                      </m:e>
                    </m:d>
                    <m:r>
                      <a:rPr lang="en-US" b="0" i="1" smtClean="0">
                        <a:latin typeface="Cambria Math" panose="02040503050406030204" pitchFamily="18" charset="0"/>
                        <a:ea typeface="Cambria Math" panose="02040503050406030204" pitchFamily="18" charset="0"/>
                      </a:rPr>
                      <m:t>,…]</m:t>
                    </m:r>
                  </m:oMath>
                </a14:m>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xmlns:a14="http://schemas.microsoft.com/office/drawing/2010/main" xmlns="" id="{D83381FD-B413-6E44-9B04-D524BEFBB2C5}"/>
                  </a:ext>
                </a:extLst>
              </p:cNvPr>
              <p:cNvSpPr>
                <a:spLocks noGrp="1" noRot="1" noChangeAspect="1" noMove="1" noResize="1" noEditPoints="1" noAdjustHandles="1" noChangeArrowheads="1" noChangeShapeType="1" noTextEdit="1"/>
              </p:cNvSpPr>
              <p:nvPr>
                <p:ph idx="1"/>
              </p:nvPr>
            </p:nvSpPr>
            <p:spPr>
              <a:xfrm>
                <a:off x="588458" y="840921"/>
                <a:ext cx="7886700" cy="4351338"/>
              </a:xfrm>
              <a:blipFill rotWithShape="1">
                <a:blip r:embed="rId2"/>
                <a:stretch>
                  <a:fillRect l="-1392" t="-2241" r="-1469"/>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399DE7C0-2265-5F4F-845E-6B85B018C22D}"/>
              </a:ext>
            </a:extLst>
          </p:cNvPr>
          <p:cNvSpPr>
            <a:spLocks noGrp="1"/>
          </p:cNvSpPr>
          <p:nvPr>
            <p:ph type="sldNum" sz="quarter" idx="12"/>
          </p:nvPr>
        </p:nvSpPr>
        <p:spPr/>
        <p:txBody>
          <a:bodyPr/>
          <a:lstStyle/>
          <a:p>
            <a:fld id="{F3081D5E-FE68-4115-B6F4-4735CF4DEAE8}" type="slidenum">
              <a:rPr lang="ru-RU" smtClean="0"/>
              <a:pPr/>
              <a:t>24</a:t>
            </a:fld>
            <a:endParaRPr lang="ru-RU"/>
          </a:p>
        </p:txBody>
      </p:sp>
      <p:pic>
        <p:nvPicPr>
          <p:cNvPr id="9" name="Picture 8">
            <a:extLst>
              <a:ext uri="{FF2B5EF4-FFF2-40B4-BE49-F238E27FC236}">
                <a16:creationId xmlns:a16="http://schemas.microsoft.com/office/drawing/2014/main" id="{364BDA9B-D422-AC4B-9CBC-13C30AC57C74}"/>
              </a:ext>
            </a:extLst>
          </p:cNvPr>
          <p:cNvPicPr>
            <a:picLocks noChangeAspect="1"/>
          </p:cNvPicPr>
          <p:nvPr/>
        </p:nvPicPr>
        <p:blipFill>
          <a:blip r:embed="rId3"/>
          <a:stretch>
            <a:fillRect/>
          </a:stretch>
        </p:blipFill>
        <p:spPr>
          <a:xfrm>
            <a:off x="3276600" y="3886200"/>
            <a:ext cx="4343400" cy="2567233"/>
          </a:xfrm>
          <a:prstGeom prst="rect">
            <a:avLst/>
          </a:prstGeom>
        </p:spPr>
      </p:pic>
      <p:pic>
        <p:nvPicPr>
          <p:cNvPr id="7"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86825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FC89-F117-C646-A9D1-6E22D267C200}"/>
              </a:ext>
            </a:extLst>
          </p:cNvPr>
          <p:cNvSpPr>
            <a:spLocks noGrp="1"/>
          </p:cNvSpPr>
          <p:nvPr>
            <p:ph type="title"/>
          </p:nvPr>
        </p:nvSpPr>
        <p:spPr>
          <a:xfrm>
            <a:off x="618602" y="0"/>
            <a:ext cx="7886700" cy="1325563"/>
          </a:xfrm>
        </p:spPr>
        <p:txBody>
          <a:bodyPr>
            <a:normAutofit/>
          </a:bodyPr>
          <a:lstStyle/>
          <a:p>
            <a:pPr algn="ctr"/>
            <a:r>
              <a:rPr lang="en-US" sz="3200" b="1" dirty="0">
                <a:solidFill>
                  <a:srgbClr val="0070C0"/>
                </a:solidFill>
                <a:latin typeface="+mn-lt"/>
              </a:rPr>
              <a:t>Step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68325A3-D89D-6C40-8188-9E284C9E6551}"/>
                  </a:ext>
                </a:extLst>
              </p:cNvPr>
              <p:cNvSpPr>
                <a:spLocks noGrp="1"/>
              </p:cNvSpPr>
              <p:nvPr>
                <p:ph idx="1"/>
              </p:nvPr>
            </p:nvSpPr>
            <p:spPr>
              <a:xfrm>
                <a:off x="588456" y="1001660"/>
                <a:ext cx="7886700" cy="4351338"/>
              </a:xfrm>
            </p:spPr>
            <p:txBody>
              <a:bodyPr/>
              <a:lstStyle/>
              <a:p>
                <a:r>
                  <a:rPr lang="en-US" dirty="0"/>
                  <a:t>Ranks featured keywords of the trained classifier by their entropy</a:t>
                </a:r>
              </a:p>
              <a:p>
                <a:r>
                  <a:rPr lang="en-US" dirty="0"/>
                  <a:t>Example: </a:t>
                </a:r>
              </a:p>
              <a:p>
                <a:pPr lvl="1"/>
                <a:r>
                  <a:rPr lang="en-US" dirty="0">
                    <a:ea typeface="Cambria Math" panose="02040503050406030204" pitchFamily="18" charset="0"/>
                  </a:rPr>
                  <a:t>Entropy ranking: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s</m:t>
                    </m:r>
                    <m:r>
                      <a:rPr lang="en-US" b="0" i="1" smtClean="0">
                        <a:latin typeface="Cambria Math" panose="02040503050406030204" pitchFamily="18" charset="0"/>
                        <a:ea typeface="Cambria Math" panose="02040503050406030204" pitchFamily="18" charset="0"/>
                      </a:rPr>
                      <m:t>𝑡𝑜𝑟𝑚</m:t>
                    </m:r>
                    <m:r>
                      <a:rPr lang="en-US" b="0" i="1" smtClean="0">
                        <a:latin typeface="Cambria Math" panose="02040503050406030204" pitchFamily="18" charset="0"/>
                        <a:ea typeface="Cambria Math" panose="02040503050406030204" pitchFamily="18" charset="0"/>
                      </a:rPr>
                      <m:t>: </m:t>
                    </m:r>
                    <m:d>
                      <m:dPr>
                        <m:begChr m:val="{"/>
                        <m:endChr m:val="}"/>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𝑠𝑡𝑜𝑟𝑚</m:t>
                        </m:r>
                        <m:r>
                          <a:rPr lang="en-US" i="1">
                            <a:latin typeface="Cambria Math" panose="02040503050406030204" pitchFamily="18" charset="0"/>
                            <a:ea typeface="Cambria Math" panose="02040503050406030204" pitchFamily="18" charset="0"/>
                          </a:rPr>
                          <m:t>, 2:</m:t>
                        </m:r>
                        <m:r>
                          <a:rPr lang="en-US" i="1">
                            <a:latin typeface="Cambria Math" panose="02040503050406030204" pitchFamily="18" charset="0"/>
                            <a:ea typeface="Cambria Math" panose="02040503050406030204" pitchFamily="18" charset="0"/>
                          </a:rPr>
                          <m:t>𝑟𝑎𝑖𝑛</m:t>
                        </m:r>
                        <m:r>
                          <a:rPr lang="en-US" i="1">
                            <a:latin typeface="Cambria Math" panose="02040503050406030204" pitchFamily="18" charset="0"/>
                            <a:ea typeface="Cambria Math" panose="02040503050406030204" pitchFamily="18" charset="0"/>
                          </a:rPr>
                          <m:t>, 3:</m:t>
                        </m:r>
                        <m:r>
                          <a:rPr lang="en-US" i="1">
                            <a:latin typeface="Cambria Math" panose="02040503050406030204" pitchFamily="18" charset="0"/>
                            <a:ea typeface="Cambria Math" panose="02040503050406030204" pitchFamily="18" charset="0"/>
                          </a:rPr>
                          <m:t>𝑓𝑙𝑜𝑜𝑑𝑖𝑛𝑔</m:t>
                        </m:r>
                        <m:r>
                          <a:rPr lang="en-US" i="1">
                            <a:latin typeface="Cambria Math" panose="02040503050406030204" pitchFamily="18" charset="0"/>
                            <a:ea typeface="Cambria Math" panose="02040503050406030204" pitchFamily="18" charset="0"/>
                          </a:rPr>
                          <m:t>, …</m:t>
                        </m:r>
                      </m:e>
                    </m:d>
                  </m:oMath>
                </a14:m>
                <a:endParaRPr lang="en-US" dirty="0"/>
              </a:p>
              <a:p>
                <a:pPr lvl="1"/>
                <a:r>
                  <a:rPr lang="en-US" dirty="0"/>
                  <a:t>Adding two new keywords in the list: </a:t>
                </a:r>
                <a:r>
                  <a:rPr lang="en-US" b="1" dirty="0"/>
                  <a:t>“rain” </a:t>
                </a:r>
                <a:r>
                  <a:rPr lang="en-US" dirty="0"/>
                  <a:t>and </a:t>
                </a:r>
                <a:r>
                  <a:rPr lang="en-US" b="1" dirty="0"/>
                  <a:t>“flooding”</a:t>
                </a:r>
              </a:p>
            </p:txBody>
          </p:sp>
        </mc:Choice>
        <mc:Fallback xmlns="">
          <p:sp>
            <p:nvSpPr>
              <p:cNvPr id="3" name="Content Placeholder 2">
                <a:extLst>
                  <a:ext uri="{FF2B5EF4-FFF2-40B4-BE49-F238E27FC236}">
                    <a16:creationId xmlns:a16="http://schemas.microsoft.com/office/drawing/2014/main" xmlns:a14="http://schemas.microsoft.com/office/drawing/2010/main" xmlns="" id="{768325A3-D89D-6C40-8188-9E284C9E6551}"/>
                  </a:ext>
                </a:extLst>
              </p:cNvPr>
              <p:cNvSpPr>
                <a:spLocks noGrp="1" noRot="1" noChangeAspect="1" noMove="1" noResize="1" noEditPoints="1" noAdjustHandles="1" noChangeArrowheads="1" noChangeShapeType="1" noTextEdit="1"/>
              </p:cNvSpPr>
              <p:nvPr>
                <p:ph idx="1"/>
              </p:nvPr>
            </p:nvSpPr>
            <p:spPr>
              <a:xfrm>
                <a:off x="588456" y="1001660"/>
                <a:ext cx="7886700" cy="4351338"/>
              </a:xfrm>
              <a:blipFill rotWithShape="1">
                <a:blip r:embed="rId2"/>
                <a:stretch>
                  <a:fillRect l="-1392" t="-2241" r="-208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8F42B34-8F44-9744-A61F-F32E42FC2B0D}"/>
              </a:ext>
            </a:extLst>
          </p:cNvPr>
          <p:cNvSpPr>
            <a:spLocks noGrp="1"/>
          </p:cNvSpPr>
          <p:nvPr>
            <p:ph type="sldNum" sz="quarter" idx="12"/>
          </p:nvPr>
        </p:nvSpPr>
        <p:spPr/>
        <p:txBody>
          <a:bodyPr/>
          <a:lstStyle/>
          <a:p>
            <a:fld id="{F3081D5E-FE68-4115-B6F4-4735CF4DEAE8}" type="slidenum">
              <a:rPr lang="ru-RU" smtClean="0"/>
              <a:pPr/>
              <a:t>25</a:t>
            </a:fld>
            <a:endParaRPr lang="ru-RU"/>
          </a:p>
        </p:txBody>
      </p:sp>
      <p:pic>
        <p:nvPicPr>
          <p:cNvPr id="9" name="Picture 8">
            <a:extLst>
              <a:ext uri="{FF2B5EF4-FFF2-40B4-BE49-F238E27FC236}">
                <a16:creationId xmlns:a16="http://schemas.microsoft.com/office/drawing/2014/main" id="{ACE58B9E-4482-E04E-BD19-604436911513}"/>
              </a:ext>
            </a:extLst>
          </p:cNvPr>
          <p:cNvPicPr>
            <a:picLocks noChangeAspect="1"/>
          </p:cNvPicPr>
          <p:nvPr/>
        </p:nvPicPr>
        <p:blipFill>
          <a:blip r:embed="rId3"/>
          <a:stretch>
            <a:fillRect/>
          </a:stretch>
        </p:blipFill>
        <p:spPr>
          <a:xfrm>
            <a:off x="3268133" y="3505200"/>
            <a:ext cx="4191000" cy="2730293"/>
          </a:xfrm>
          <a:prstGeom prst="rect">
            <a:avLst/>
          </a:prstGeom>
        </p:spPr>
      </p:pic>
      <p:pic>
        <p:nvPicPr>
          <p:cNvPr id="7"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85743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8586-A8DB-7346-936E-5873A67EBB8C}"/>
              </a:ext>
            </a:extLst>
          </p:cNvPr>
          <p:cNvSpPr>
            <a:spLocks noGrp="1"/>
          </p:cNvSpPr>
          <p:nvPr>
            <p:ph type="title"/>
          </p:nvPr>
        </p:nvSpPr>
        <p:spPr>
          <a:xfrm>
            <a:off x="590550" y="0"/>
            <a:ext cx="7886700" cy="1325563"/>
          </a:xfrm>
        </p:spPr>
        <p:txBody>
          <a:bodyPr>
            <a:normAutofit/>
          </a:bodyPr>
          <a:lstStyle/>
          <a:p>
            <a:pPr algn="ctr"/>
            <a:r>
              <a:rPr lang="en-US" sz="3200" b="1" dirty="0">
                <a:solidFill>
                  <a:srgbClr val="0070C0"/>
                </a:solidFill>
                <a:latin typeface="+mn-lt"/>
              </a:rPr>
              <a:t>Risk event filtering tool</a:t>
            </a:r>
          </a:p>
        </p:txBody>
      </p:sp>
      <p:sp>
        <p:nvSpPr>
          <p:cNvPr id="3" name="Content Placeholder 2">
            <a:extLst>
              <a:ext uri="{FF2B5EF4-FFF2-40B4-BE49-F238E27FC236}">
                <a16:creationId xmlns:a16="http://schemas.microsoft.com/office/drawing/2014/main" id="{23F3F451-A3BD-A340-9CF6-BDB77CEAB88E}"/>
              </a:ext>
            </a:extLst>
          </p:cNvPr>
          <p:cNvSpPr>
            <a:spLocks noGrp="1"/>
          </p:cNvSpPr>
          <p:nvPr>
            <p:ph idx="1"/>
          </p:nvPr>
        </p:nvSpPr>
        <p:spPr>
          <a:xfrm>
            <a:off x="457200" y="893480"/>
            <a:ext cx="8229600" cy="1454221"/>
          </a:xfrm>
        </p:spPr>
        <p:txBody>
          <a:bodyPr>
            <a:normAutofit/>
          </a:bodyPr>
          <a:lstStyle/>
          <a:p>
            <a:r>
              <a:rPr lang="en-US" sz="2000" dirty="0"/>
              <a:t>This process is continued until it eventually achieves all related keywords for the risk events.</a:t>
            </a:r>
          </a:p>
          <a:p>
            <a:r>
              <a:rPr lang="en-US" sz="2000" dirty="0"/>
              <a:t>Over 90% of events are not related to global risks and do not contain any corresponding keywords.</a:t>
            </a:r>
          </a:p>
        </p:txBody>
      </p:sp>
      <p:sp>
        <p:nvSpPr>
          <p:cNvPr id="4" name="Slide Number Placeholder 3">
            <a:extLst>
              <a:ext uri="{FF2B5EF4-FFF2-40B4-BE49-F238E27FC236}">
                <a16:creationId xmlns:a16="http://schemas.microsoft.com/office/drawing/2014/main" id="{2E8F65E4-0C05-8249-8B8C-C65C0D7D7BC1}"/>
              </a:ext>
            </a:extLst>
          </p:cNvPr>
          <p:cNvSpPr>
            <a:spLocks noGrp="1"/>
          </p:cNvSpPr>
          <p:nvPr>
            <p:ph type="sldNum" sz="quarter" idx="12"/>
          </p:nvPr>
        </p:nvSpPr>
        <p:spPr>
          <a:xfrm>
            <a:off x="6381750" y="6492875"/>
            <a:ext cx="2057400" cy="365125"/>
          </a:xfrm>
        </p:spPr>
        <p:txBody>
          <a:bodyPr/>
          <a:lstStyle/>
          <a:p>
            <a:fld id="{F3081D5E-FE68-4115-B6F4-4735CF4DEAE8}" type="slidenum">
              <a:rPr lang="ru-RU" smtClean="0"/>
              <a:pPr/>
              <a:t>26</a:t>
            </a:fld>
            <a:endParaRPr lang="ru-RU" dirty="0"/>
          </a:p>
        </p:txBody>
      </p:sp>
      <p:pic>
        <p:nvPicPr>
          <p:cNvPr id="5" name="Picture 4">
            <a:extLst>
              <a:ext uri="{FF2B5EF4-FFF2-40B4-BE49-F238E27FC236}">
                <a16:creationId xmlns:a16="http://schemas.microsoft.com/office/drawing/2014/main" id="{163603C8-7CD3-614E-8556-15987879EBB3}"/>
              </a:ext>
            </a:extLst>
          </p:cNvPr>
          <p:cNvPicPr>
            <a:picLocks noChangeAspect="1"/>
          </p:cNvPicPr>
          <p:nvPr/>
        </p:nvPicPr>
        <p:blipFill>
          <a:blip r:embed="rId3"/>
          <a:stretch>
            <a:fillRect/>
          </a:stretch>
        </p:blipFill>
        <p:spPr>
          <a:xfrm>
            <a:off x="628650" y="2247211"/>
            <a:ext cx="7810500" cy="3600379"/>
          </a:xfrm>
          <a:prstGeom prst="rect">
            <a:avLst/>
          </a:prstGeom>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Shape 91" descr="D:\Qiming Lu\Pictures\rpi_seal.gif"/>
          <p:cNvPicPr preferRelativeResize="0"/>
          <p:nvPr/>
        </p:nvPicPr>
        <p:blipFill rotWithShape="1">
          <a:blip r:embed="rId5">
            <a:alphaModFix/>
          </a:blip>
          <a:srcRect/>
          <a:stretch/>
        </p:blipFill>
        <p:spPr>
          <a:xfrm>
            <a:off x="8205335" y="5986650"/>
            <a:ext cx="935992" cy="871100"/>
          </a:xfrm>
          <a:prstGeom prst="rect">
            <a:avLst/>
          </a:prstGeom>
          <a:noFill/>
          <a:ln>
            <a:noFill/>
          </a:ln>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24305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3494"/>
            <a:ext cx="7886700" cy="1325563"/>
          </a:xfrm>
        </p:spPr>
        <p:txBody>
          <a:bodyPr>
            <a:normAutofit/>
          </a:bodyPr>
          <a:lstStyle/>
          <a:p>
            <a:pPr algn="ctr"/>
            <a:r>
              <a:rPr lang="en-US" sz="3200" b="1" dirty="0">
                <a:solidFill>
                  <a:srgbClr val="0070C0"/>
                </a:solidFill>
                <a:latin typeface="+mn-lt"/>
              </a:rPr>
              <a:t>Story: 2004 Atlantic hurricane season </a:t>
            </a:r>
          </a:p>
        </p:txBody>
      </p:sp>
      <p:sp>
        <p:nvSpPr>
          <p:cNvPr id="4" name="Slide Number Placeholder 3"/>
          <p:cNvSpPr>
            <a:spLocks noGrp="1"/>
          </p:cNvSpPr>
          <p:nvPr>
            <p:ph type="sldNum" sz="quarter" idx="12"/>
          </p:nvPr>
        </p:nvSpPr>
        <p:spPr/>
        <p:txBody>
          <a:bodyPr/>
          <a:lstStyle/>
          <a:p>
            <a:fld id="{F3081D5E-FE68-4115-B6F4-4735CF4DEAE8}" type="slidenum">
              <a:rPr lang="ru-RU" smtClean="0"/>
              <a:pPr/>
              <a:t>27</a:t>
            </a:fld>
            <a:endParaRPr lang="ru-RU"/>
          </a:p>
        </p:txBody>
      </p:sp>
      <p:sp>
        <p:nvSpPr>
          <p:cNvPr id="6" name="Content Placeholder 5"/>
          <p:cNvSpPr>
            <a:spLocks noGrp="1"/>
          </p:cNvSpPr>
          <p:nvPr>
            <p:ph idx="1"/>
          </p:nvPr>
        </p:nvSpPr>
        <p:spPr>
          <a:xfrm>
            <a:off x="628650" y="1232772"/>
            <a:ext cx="7886700" cy="4351338"/>
          </a:xfrm>
        </p:spPr>
        <p:txBody>
          <a:bodyPr>
            <a:normAutofit/>
          </a:bodyPr>
          <a:lstStyle/>
          <a:p>
            <a:pPr marL="0" indent="0">
              <a:buNone/>
            </a:pPr>
            <a:endParaRPr lang="en-US" dirty="0">
              <a:solidFill>
                <a:srgbClr val="D2D109"/>
              </a:solidFill>
            </a:endParaRPr>
          </a:p>
          <a:p>
            <a:r>
              <a:rPr lang="en-US" dirty="0">
                <a:solidFill>
                  <a:srgbClr val="D2D109"/>
                </a:solidFill>
              </a:rPr>
              <a:t>event4571</a:t>
            </a:r>
            <a:r>
              <a:rPr lang="en-US" dirty="0"/>
              <a:t>: in risks of “</a:t>
            </a:r>
            <a:r>
              <a:rPr lang="en-US" dirty="0">
                <a:solidFill>
                  <a:srgbClr val="008000"/>
                </a:solidFill>
              </a:rPr>
              <a:t>10. Extreme weather event</a:t>
            </a:r>
            <a:r>
              <a:rPr lang="en-US" dirty="0"/>
              <a:t>” and “</a:t>
            </a:r>
            <a:r>
              <a:rPr lang="en-US" dirty="0">
                <a:solidFill>
                  <a:srgbClr val="008000"/>
                </a:solidFill>
              </a:rPr>
              <a:t>11. Failure of climate-change mitigation and adaptation</a:t>
            </a:r>
            <a:r>
              <a:rPr lang="en-US" dirty="0"/>
              <a:t>” </a:t>
            </a:r>
          </a:p>
          <a:p>
            <a:endParaRPr lang="en-US" dirty="0">
              <a:solidFill>
                <a:srgbClr val="D800DB"/>
              </a:solidFill>
            </a:endParaRPr>
          </a:p>
          <a:p>
            <a:r>
              <a:rPr lang="en-US" dirty="0">
                <a:solidFill>
                  <a:srgbClr val="D2D109"/>
                </a:solidFill>
              </a:rPr>
              <a:t>event4622</a:t>
            </a:r>
            <a:r>
              <a:rPr lang="en-US" dirty="0"/>
              <a:t>: in risks of: “</a:t>
            </a:r>
            <a:r>
              <a:rPr lang="en-US" dirty="0">
                <a:solidFill>
                  <a:srgbClr val="FF0000"/>
                </a:solidFill>
              </a:rPr>
              <a:t>23. Large- scale involuntary migration</a:t>
            </a:r>
            <a:r>
              <a:rPr lang="en-US" dirty="0"/>
              <a:t>”</a:t>
            </a:r>
          </a:p>
        </p:txBody>
      </p:sp>
      <p:sp>
        <p:nvSpPr>
          <p:cNvPr id="3" name="Rounded Rectangle 2">
            <a:extLst>
              <a:ext uri="{FF2B5EF4-FFF2-40B4-BE49-F238E27FC236}">
                <a16:creationId xmlns:a16="http://schemas.microsoft.com/office/drawing/2014/main" id="{14F1E7FB-460A-1D4C-AECF-7EE2DC4D384B}"/>
              </a:ext>
            </a:extLst>
          </p:cNvPr>
          <p:cNvSpPr/>
          <p:nvPr/>
        </p:nvSpPr>
        <p:spPr>
          <a:xfrm>
            <a:off x="3810000" y="4321629"/>
            <a:ext cx="609600" cy="4572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8000"/>
                </a:solidFill>
              </a:rPr>
              <a:t>10</a:t>
            </a:r>
            <a:endParaRPr lang="en-US" dirty="0"/>
          </a:p>
        </p:txBody>
      </p:sp>
      <p:sp>
        <p:nvSpPr>
          <p:cNvPr id="7" name="Rounded Rectangle 6">
            <a:extLst>
              <a:ext uri="{FF2B5EF4-FFF2-40B4-BE49-F238E27FC236}">
                <a16:creationId xmlns:a16="http://schemas.microsoft.com/office/drawing/2014/main" id="{A127B9C8-C830-E640-B502-1F7312E473BD}"/>
              </a:ext>
            </a:extLst>
          </p:cNvPr>
          <p:cNvSpPr/>
          <p:nvPr/>
        </p:nvSpPr>
        <p:spPr>
          <a:xfrm>
            <a:off x="3048000" y="5208814"/>
            <a:ext cx="609600" cy="4572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8000"/>
                </a:solidFill>
              </a:rPr>
              <a:t>11</a:t>
            </a:r>
            <a:endParaRPr lang="en-US" dirty="0"/>
          </a:p>
        </p:txBody>
      </p:sp>
      <p:sp>
        <p:nvSpPr>
          <p:cNvPr id="8" name="Rounded Rectangle 7">
            <a:extLst>
              <a:ext uri="{FF2B5EF4-FFF2-40B4-BE49-F238E27FC236}">
                <a16:creationId xmlns:a16="http://schemas.microsoft.com/office/drawing/2014/main" id="{F60EE5F6-6D0E-4F4C-8BD9-7A1424305EA5}"/>
              </a:ext>
            </a:extLst>
          </p:cNvPr>
          <p:cNvSpPr/>
          <p:nvPr/>
        </p:nvSpPr>
        <p:spPr>
          <a:xfrm>
            <a:off x="4572000" y="5208814"/>
            <a:ext cx="609600" cy="4572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23</a:t>
            </a:r>
            <a:endParaRPr lang="en-US" dirty="0"/>
          </a:p>
        </p:txBody>
      </p:sp>
      <p:cxnSp>
        <p:nvCxnSpPr>
          <p:cNvPr id="9" name="Straight Connector 8">
            <a:extLst>
              <a:ext uri="{FF2B5EF4-FFF2-40B4-BE49-F238E27FC236}">
                <a16:creationId xmlns:a16="http://schemas.microsoft.com/office/drawing/2014/main" id="{876546B9-9FF1-6C4C-A04E-35371906FCA8}"/>
              </a:ext>
            </a:extLst>
          </p:cNvPr>
          <p:cNvCxnSpPr>
            <a:stCxn id="3" idx="1"/>
            <a:endCxn id="7" idx="0"/>
          </p:cNvCxnSpPr>
          <p:nvPr/>
        </p:nvCxnSpPr>
        <p:spPr>
          <a:xfrm flipH="1">
            <a:off x="3352800" y="4550229"/>
            <a:ext cx="457200" cy="6585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83C10FE-B318-4541-8260-A8B8A583A972}"/>
              </a:ext>
            </a:extLst>
          </p:cNvPr>
          <p:cNvCxnSpPr>
            <a:cxnSpLocks/>
            <a:stCxn id="3" idx="3"/>
            <a:endCxn id="8" idx="0"/>
          </p:cNvCxnSpPr>
          <p:nvPr/>
        </p:nvCxnSpPr>
        <p:spPr>
          <a:xfrm>
            <a:off x="4419600" y="4550229"/>
            <a:ext cx="457200" cy="6585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9EA522C-F522-D249-9931-F819A6BF4C4A}"/>
              </a:ext>
            </a:extLst>
          </p:cNvPr>
          <p:cNvCxnSpPr>
            <a:cxnSpLocks/>
            <a:stCxn id="7" idx="3"/>
            <a:endCxn id="8" idx="1"/>
          </p:cNvCxnSpPr>
          <p:nvPr/>
        </p:nvCxnSpPr>
        <p:spPr>
          <a:xfrm>
            <a:off x="3657600" y="5437414"/>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15"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18659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B23D-35F1-4C43-9FA7-7EDB32707CD2}"/>
              </a:ext>
            </a:extLst>
          </p:cNvPr>
          <p:cNvSpPr>
            <a:spLocks noGrp="1"/>
          </p:cNvSpPr>
          <p:nvPr>
            <p:ph type="title"/>
          </p:nvPr>
        </p:nvSpPr>
        <p:spPr>
          <a:xfrm>
            <a:off x="628650" y="-9381"/>
            <a:ext cx="7886700" cy="1325563"/>
          </a:xfrm>
        </p:spPr>
        <p:txBody>
          <a:bodyPr>
            <a:normAutofit/>
          </a:bodyPr>
          <a:lstStyle/>
          <a:p>
            <a:pPr algn="ctr"/>
            <a:r>
              <a:rPr lang="en-US" sz="3200" b="1" dirty="0">
                <a:solidFill>
                  <a:srgbClr val="0070C0"/>
                </a:solidFill>
                <a:latin typeface="+mn-lt"/>
              </a:rPr>
              <a:t>Relational dependencies</a:t>
            </a:r>
          </a:p>
        </p:txBody>
      </p:sp>
      <p:sp>
        <p:nvSpPr>
          <p:cNvPr id="4" name="Slide Number Placeholder 3">
            <a:extLst>
              <a:ext uri="{FF2B5EF4-FFF2-40B4-BE49-F238E27FC236}">
                <a16:creationId xmlns:a16="http://schemas.microsoft.com/office/drawing/2014/main" id="{A75C0601-CA5A-AD41-A24E-8E8C46C2523B}"/>
              </a:ext>
            </a:extLst>
          </p:cNvPr>
          <p:cNvSpPr>
            <a:spLocks noGrp="1"/>
          </p:cNvSpPr>
          <p:nvPr>
            <p:ph type="sldNum" sz="quarter" idx="12"/>
          </p:nvPr>
        </p:nvSpPr>
        <p:spPr/>
        <p:txBody>
          <a:bodyPr/>
          <a:lstStyle/>
          <a:p>
            <a:fld id="{F3081D5E-FE68-4115-B6F4-4735CF4DEAE8}" type="slidenum">
              <a:rPr lang="ru-RU" smtClean="0"/>
              <a:pPr/>
              <a:t>28</a:t>
            </a:fld>
            <a:endParaRPr lang="ru-RU"/>
          </a:p>
        </p:txBody>
      </p:sp>
      <p:pic>
        <p:nvPicPr>
          <p:cNvPr id="10" name="Picture 9">
            <a:extLst>
              <a:ext uri="{FF2B5EF4-FFF2-40B4-BE49-F238E27FC236}">
                <a16:creationId xmlns:a16="http://schemas.microsoft.com/office/drawing/2014/main" id="{30F18AC2-667C-E84E-BF42-CE3175F513BB}"/>
              </a:ext>
            </a:extLst>
          </p:cNvPr>
          <p:cNvPicPr>
            <a:picLocks noChangeAspect="1"/>
          </p:cNvPicPr>
          <p:nvPr/>
        </p:nvPicPr>
        <p:blipFill>
          <a:blip r:embed="rId3"/>
          <a:stretch>
            <a:fillRect/>
          </a:stretch>
        </p:blipFill>
        <p:spPr>
          <a:xfrm>
            <a:off x="1492250" y="1316182"/>
            <a:ext cx="6159500" cy="4838007"/>
          </a:xfrm>
          <a:prstGeom prst="rect">
            <a:avLst/>
          </a:prstGeom>
        </p:spPr>
      </p:pic>
      <p:sp>
        <p:nvSpPr>
          <p:cNvPr id="5" name="TextBox 4">
            <a:extLst>
              <a:ext uri="{FF2B5EF4-FFF2-40B4-BE49-F238E27FC236}">
                <a16:creationId xmlns:a16="http://schemas.microsoft.com/office/drawing/2014/main" id="{FD46D303-8B5E-724F-BFEE-48C5A6CD0112}"/>
              </a:ext>
            </a:extLst>
          </p:cNvPr>
          <p:cNvSpPr txBox="1"/>
          <p:nvPr/>
        </p:nvSpPr>
        <p:spPr>
          <a:xfrm>
            <a:off x="7620000" y="1916668"/>
            <a:ext cx="1326004" cy="369332"/>
          </a:xfrm>
          <a:prstGeom prst="rect">
            <a:avLst/>
          </a:prstGeom>
          <a:noFill/>
        </p:spPr>
        <p:txBody>
          <a:bodyPr wrap="none" rtlCol="0">
            <a:spAutoFit/>
          </a:bodyPr>
          <a:lstStyle/>
          <a:p>
            <a:r>
              <a:rPr lang="en-US" dirty="0"/>
              <a:t>170  edges</a:t>
            </a:r>
          </a:p>
        </p:txBody>
      </p:sp>
      <p:sp>
        <p:nvSpPr>
          <p:cNvPr id="7" name="TextBox 6">
            <a:extLst>
              <a:ext uri="{FF2B5EF4-FFF2-40B4-BE49-F238E27FC236}">
                <a16:creationId xmlns:a16="http://schemas.microsoft.com/office/drawing/2014/main" id="{4E027DA9-7C7A-374C-AC8C-C2C491C74440}"/>
              </a:ext>
            </a:extLst>
          </p:cNvPr>
          <p:cNvSpPr txBox="1"/>
          <p:nvPr/>
        </p:nvSpPr>
        <p:spPr>
          <a:xfrm>
            <a:off x="7651750" y="4572000"/>
            <a:ext cx="1326004" cy="369332"/>
          </a:xfrm>
          <a:prstGeom prst="rect">
            <a:avLst/>
          </a:prstGeom>
          <a:noFill/>
        </p:spPr>
        <p:txBody>
          <a:bodyPr wrap="none" rtlCol="0">
            <a:spAutoFit/>
          </a:bodyPr>
          <a:lstStyle/>
          <a:p>
            <a:r>
              <a:rPr lang="en-US" dirty="0"/>
              <a:t>201  edges</a:t>
            </a:r>
          </a:p>
        </p:txBody>
      </p:sp>
      <p:sp>
        <p:nvSpPr>
          <p:cNvPr id="8" name="TextBox 7">
            <a:extLst>
              <a:ext uri="{FF2B5EF4-FFF2-40B4-BE49-F238E27FC236}">
                <a16:creationId xmlns:a16="http://schemas.microsoft.com/office/drawing/2014/main" id="{8274CF2F-4ABC-4649-A8C0-A96E80918ACD}"/>
              </a:ext>
            </a:extLst>
          </p:cNvPr>
          <p:cNvSpPr txBox="1"/>
          <p:nvPr/>
        </p:nvSpPr>
        <p:spPr>
          <a:xfrm>
            <a:off x="6835637" y="3388267"/>
            <a:ext cx="2274982" cy="369332"/>
          </a:xfrm>
          <a:prstGeom prst="rect">
            <a:avLst/>
          </a:prstGeom>
          <a:noFill/>
        </p:spPr>
        <p:txBody>
          <a:bodyPr wrap="none" rtlCol="0">
            <a:spAutoFit/>
          </a:bodyPr>
          <a:lstStyle/>
          <a:p>
            <a:r>
              <a:rPr lang="en-US" dirty="0"/>
              <a:t>108 common edges</a:t>
            </a:r>
          </a:p>
        </p:txBody>
      </p:sp>
      <p:grpSp>
        <p:nvGrpSpPr>
          <p:cNvPr id="29" name="Group 28">
            <a:extLst>
              <a:ext uri="{FF2B5EF4-FFF2-40B4-BE49-F238E27FC236}">
                <a16:creationId xmlns:a16="http://schemas.microsoft.com/office/drawing/2014/main" id="{12B23B6F-83DF-424C-8AA8-1DA429B82B32}"/>
              </a:ext>
            </a:extLst>
          </p:cNvPr>
          <p:cNvGrpSpPr/>
          <p:nvPr/>
        </p:nvGrpSpPr>
        <p:grpSpPr>
          <a:xfrm>
            <a:off x="33381" y="4387334"/>
            <a:ext cx="1870916" cy="369332"/>
            <a:chOff x="33381" y="4387334"/>
            <a:chExt cx="1870916" cy="369332"/>
          </a:xfrm>
        </p:grpSpPr>
        <p:sp>
          <p:nvSpPr>
            <p:cNvPr id="6" name="TextBox 5">
              <a:extLst>
                <a:ext uri="{FF2B5EF4-FFF2-40B4-BE49-F238E27FC236}">
                  <a16:creationId xmlns:a16="http://schemas.microsoft.com/office/drawing/2014/main" id="{54A9F908-FA6C-8C47-8D9D-A5ACC2C03315}"/>
                </a:ext>
              </a:extLst>
            </p:cNvPr>
            <p:cNvSpPr txBox="1"/>
            <p:nvPr/>
          </p:nvSpPr>
          <p:spPr>
            <a:xfrm>
              <a:off x="33381" y="4387334"/>
              <a:ext cx="1518364" cy="369332"/>
            </a:xfrm>
            <a:prstGeom prst="rect">
              <a:avLst/>
            </a:prstGeom>
            <a:noFill/>
          </p:spPr>
          <p:txBody>
            <a:bodyPr wrap="none" rtlCol="0">
              <a:spAutoFit/>
            </a:bodyPr>
            <a:lstStyle/>
            <a:p>
              <a:r>
                <a:rPr lang="en-US" dirty="0"/>
                <a:t>Asset bubble</a:t>
              </a:r>
            </a:p>
          </p:txBody>
        </p:sp>
        <p:cxnSp>
          <p:nvCxnSpPr>
            <p:cNvPr id="14" name="Straight Connector 13">
              <a:extLst>
                <a:ext uri="{FF2B5EF4-FFF2-40B4-BE49-F238E27FC236}">
                  <a16:creationId xmlns:a16="http://schemas.microsoft.com/office/drawing/2014/main" id="{AE0EB466-6AF4-1944-BD04-16EA22314E50}"/>
                </a:ext>
              </a:extLst>
            </p:cNvPr>
            <p:cNvCxnSpPr>
              <a:cxnSpLocks/>
            </p:cNvCxnSpPr>
            <p:nvPr/>
          </p:nvCxnSpPr>
          <p:spPr>
            <a:xfrm flipH="1" flipV="1">
              <a:off x="1447800" y="4572000"/>
              <a:ext cx="456497" cy="1039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326CFB5-1D99-2B41-B9A8-EF0652FB2EA8}"/>
              </a:ext>
            </a:extLst>
          </p:cNvPr>
          <p:cNvGrpSpPr/>
          <p:nvPr/>
        </p:nvGrpSpPr>
        <p:grpSpPr>
          <a:xfrm>
            <a:off x="2514600" y="5700561"/>
            <a:ext cx="2557110" cy="474410"/>
            <a:chOff x="2514600" y="5700561"/>
            <a:chExt cx="2557110" cy="474410"/>
          </a:xfrm>
        </p:grpSpPr>
        <p:sp>
          <p:nvSpPr>
            <p:cNvPr id="11" name="TextBox 10">
              <a:extLst>
                <a:ext uri="{FF2B5EF4-FFF2-40B4-BE49-F238E27FC236}">
                  <a16:creationId xmlns:a16="http://schemas.microsoft.com/office/drawing/2014/main" id="{0720D225-6598-4F49-98CB-F8FF0CA9079C}"/>
                </a:ext>
              </a:extLst>
            </p:cNvPr>
            <p:cNvSpPr txBox="1"/>
            <p:nvPr/>
          </p:nvSpPr>
          <p:spPr>
            <a:xfrm>
              <a:off x="2514600" y="5805639"/>
              <a:ext cx="2557110" cy="369332"/>
            </a:xfrm>
            <a:prstGeom prst="rect">
              <a:avLst/>
            </a:prstGeom>
            <a:noFill/>
          </p:spPr>
          <p:txBody>
            <a:bodyPr wrap="none" rtlCol="0">
              <a:spAutoFit/>
            </a:bodyPr>
            <a:lstStyle/>
            <a:p>
              <a:r>
                <a:rPr lang="en-US" dirty="0"/>
                <a:t>Extreme weather event</a:t>
              </a:r>
            </a:p>
          </p:txBody>
        </p:sp>
        <p:cxnSp>
          <p:nvCxnSpPr>
            <p:cNvPr id="21" name="Straight Connector 20">
              <a:extLst>
                <a:ext uri="{FF2B5EF4-FFF2-40B4-BE49-F238E27FC236}">
                  <a16:creationId xmlns:a16="http://schemas.microsoft.com/office/drawing/2014/main" id="{3C3AF59B-85D2-5845-80D9-A71AA7A7AD5C}"/>
                </a:ext>
              </a:extLst>
            </p:cNvPr>
            <p:cNvCxnSpPr>
              <a:cxnSpLocks/>
            </p:cNvCxnSpPr>
            <p:nvPr/>
          </p:nvCxnSpPr>
          <p:spPr>
            <a:xfrm flipH="1">
              <a:off x="3478966" y="5700561"/>
              <a:ext cx="178634" cy="1668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DE182524-4114-624B-90E4-7143C22BFEED}"/>
              </a:ext>
            </a:extLst>
          </p:cNvPr>
          <p:cNvGrpSpPr/>
          <p:nvPr/>
        </p:nvGrpSpPr>
        <p:grpSpPr>
          <a:xfrm>
            <a:off x="7244002" y="3883459"/>
            <a:ext cx="1903085" cy="459941"/>
            <a:chOff x="7244002" y="3883459"/>
            <a:chExt cx="1903085" cy="459941"/>
          </a:xfrm>
        </p:grpSpPr>
        <p:sp>
          <p:nvSpPr>
            <p:cNvPr id="12" name="TextBox 11">
              <a:extLst>
                <a:ext uri="{FF2B5EF4-FFF2-40B4-BE49-F238E27FC236}">
                  <a16:creationId xmlns:a16="http://schemas.microsoft.com/office/drawing/2014/main" id="{B6BCDD78-BF83-B84A-A296-59BBFC8423B0}"/>
                </a:ext>
              </a:extLst>
            </p:cNvPr>
            <p:cNvSpPr txBox="1"/>
            <p:nvPr/>
          </p:nvSpPr>
          <p:spPr>
            <a:xfrm>
              <a:off x="7244002" y="3883459"/>
              <a:ext cx="1903085" cy="369332"/>
            </a:xfrm>
            <a:prstGeom prst="rect">
              <a:avLst/>
            </a:prstGeom>
            <a:noFill/>
          </p:spPr>
          <p:txBody>
            <a:bodyPr wrap="none" rtlCol="0">
              <a:spAutoFit/>
            </a:bodyPr>
            <a:lstStyle/>
            <a:p>
              <a:r>
                <a:rPr lang="en-US" dirty="0"/>
                <a:t>Private data leak</a:t>
              </a:r>
            </a:p>
          </p:txBody>
        </p:sp>
        <p:cxnSp>
          <p:nvCxnSpPr>
            <p:cNvPr id="25" name="Straight Connector 24">
              <a:extLst>
                <a:ext uri="{FF2B5EF4-FFF2-40B4-BE49-F238E27FC236}">
                  <a16:creationId xmlns:a16="http://schemas.microsoft.com/office/drawing/2014/main" id="{0CD6D486-2AC0-574D-AA2F-FCAAC20A38BE}"/>
                </a:ext>
              </a:extLst>
            </p:cNvPr>
            <p:cNvCxnSpPr>
              <a:cxnSpLocks/>
            </p:cNvCxnSpPr>
            <p:nvPr/>
          </p:nvCxnSpPr>
          <p:spPr>
            <a:xfrm flipH="1">
              <a:off x="7530683" y="4179763"/>
              <a:ext cx="442445" cy="1636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DED19B66-A3F4-B041-B8C0-D16AA6443EAB}"/>
              </a:ext>
            </a:extLst>
          </p:cNvPr>
          <p:cNvGrpSpPr/>
          <p:nvPr/>
        </p:nvGrpSpPr>
        <p:grpSpPr>
          <a:xfrm>
            <a:off x="2342231" y="3653366"/>
            <a:ext cx="1838965" cy="441544"/>
            <a:chOff x="2342231" y="3653366"/>
            <a:chExt cx="1838965" cy="441544"/>
          </a:xfrm>
        </p:grpSpPr>
        <p:sp>
          <p:nvSpPr>
            <p:cNvPr id="27" name="TextBox 26">
              <a:extLst>
                <a:ext uri="{FF2B5EF4-FFF2-40B4-BE49-F238E27FC236}">
                  <a16:creationId xmlns:a16="http://schemas.microsoft.com/office/drawing/2014/main" id="{73ED5F44-7367-8443-AB41-FCD4BD097055}"/>
                </a:ext>
              </a:extLst>
            </p:cNvPr>
            <p:cNvSpPr txBox="1"/>
            <p:nvPr/>
          </p:nvSpPr>
          <p:spPr>
            <a:xfrm>
              <a:off x="2342231" y="3725578"/>
              <a:ext cx="1838965" cy="369332"/>
            </a:xfrm>
            <a:prstGeom prst="rect">
              <a:avLst/>
            </a:prstGeom>
            <a:noFill/>
          </p:spPr>
          <p:txBody>
            <a:bodyPr wrap="none" rtlCol="0">
              <a:spAutoFit/>
            </a:bodyPr>
            <a:lstStyle/>
            <a:p>
              <a:r>
                <a:rPr lang="en-US" dirty="0"/>
                <a:t>Biodiversity loss</a:t>
              </a:r>
            </a:p>
          </p:txBody>
        </p:sp>
        <p:cxnSp>
          <p:nvCxnSpPr>
            <p:cNvPr id="28" name="Straight Connector 27">
              <a:extLst>
                <a:ext uri="{FF2B5EF4-FFF2-40B4-BE49-F238E27FC236}">
                  <a16:creationId xmlns:a16="http://schemas.microsoft.com/office/drawing/2014/main" id="{D9766FA5-0D87-4941-B281-C4186E310E57}"/>
                </a:ext>
              </a:extLst>
            </p:cNvPr>
            <p:cNvCxnSpPr>
              <a:cxnSpLocks/>
            </p:cNvCxnSpPr>
            <p:nvPr/>
          </p:nvCxnSpPr>
          <p:spPr>
            <a:xfrm flipH="1">
              <a:off x="3615781" y="3653366"/>
              <a:ext cx="442445" cy="1636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FE735445-B28F-9F4E-833C-36B7370091FA}"/>
              </a:ext>
            </a:extLst>
          </p:cNvPr>
          <p:cNvSpPr txBox="1"/>
          <p:nvPr/>
        </p:nvSpPr>
        <p:spPr>
          <a:xfrm>
            <a:off x="3408591" y="6139934"/>
            <a:ext cx="4211409" cy="369332"/>
          </a:xfrm>
          <a:prstGeom prst="rect">
            <a:avLst/>
          </a:prstGeom>
          <a:noFill/>
        </p:spPr>
        <p:txBody>
          <a:bodyPr wrap="none" rtlCol="0">
            <a:spAutoFit/>
          </a:bodyPr>
          <a:lstStyle/>
          <a:p>
            <a:r>
              <a:rPr lang="en-US" dirty="0">
                <a:solidFill>
                  <a:srgbClr val="FF0000"/>
                </a:solidFill>
              </a:rPr>
              <a:t>Risks that directly impact everyday life</a:t>
            </a:r>
          </a:p>
        </p:txBody>
      </p:sp>
      <p:sp>
        <p:nvSpPr>
          <p:cNvPr id="34" name="TextBox 33">
            <a:extLst>
              <a:ext uri="{FF2B5EF4-FFF2-40B4-BE49-F238E27FC236}">
                <a16:creationId xmlns:a16="http://schemas.microsoft.com/office/drawing/2014/main" id="{900402DA-39B3-5640-A29D-F1C130C1A462}"/>
              </a:ext>
            </a:extLst>
          </p:cNvPr>
          <p:cNvSpPr txBox="1"/>
          <p:nvPr/>
        </p:nvSpPr>
        <p:spPr>
          <a:xfrm>
            <a:off x="3200400" y="1180869"/>
            <a:ext cx="5352747" cy="369332"/>
          </a:xfrm>
          <a:prstGeom prst="rect">
            <a:avLst/>
          </a:prstGeom>
          <a:noFill/>
        </p:spPr>
        <p:txBody>
          <a:bodyPr wrap="none" rtlCol="0">
            <a:spAutoFit/>
          </a:bodyPr>
          <a:lstStyle/>
          <a:p>
            <a:r>
              <a:rPr lang="en-US" dirty="0"/>
              <a:t>     </a:t>
            </a:r>
            <a:r>
              <a:rPr lang="en-US" dirty="0">
                <a:solidFill>
                  <a:srgbClr val="FF3300"/>
                </a:solidFill>
              </a:rPr>
              <a:t>Risks with future (potential) impact on humanity</a:t>
            </a:r>
          </a:p>
        </p:txBody>
      </p:sp>
      <p:pic>
        <p:nvPicPr>
          <p:cNvPr id="22"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26"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57649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3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P spid="33"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5183-F4D4-464A-8C3A-3AA7EC642F40}"/>
              </a:ext>
            </a:extLst>
          </p:cNvPr>
          <p:cNvSpPr>
            <a:spLocks noGrp="1"/>
          </p:cNvSpPr>
          <p:nvPr>
            <p:ph type="title"/>
          </p:nvPr>
        </p:nvSpPr>
        <p:spPr>
          <a:xfrm>
            <a:off x="661307" y="0"/>
            <a:ext cx="7886700" cy="1325563"/>
          </a:xfrm>
        </p:spPr>
        <p:txBody>
          <a:bodyPr>
            <a:normAutofit/>
          </a:bodyPr>
          <a:lstStyle/>
          <a:p>
            <a:pPr algn="ctr"/>
            <a:r>
              <a:rPr lang="en-US" sz="3200" b="1" dirty="0">
                <a:solidFill>
                  <a:srgbClr val="0070C0"/>
                </a:solidFill>
                <a:latin typeface="+mn-lt"/>
              </a:rPr>
              <a:t>Story: 2004 Atlantic hurricane season </a:t>
            </a:r>
          </a:p>
        </p:txBody>
      </p:sp>
      <p:sp>
        <p:nvSpPr>
          <p:cNvPr id="4" name="Slide Number Placeholder 3">
            <a:extLst>
              <a:ext uri="{FF2B5EF4-FFF2-40B4-BE49-F238E27FC236}">
                <a16:creationId xmlns:a16="http://schemas.microsoft.com/office/drawing/2014/main" id="{C8E4E2E9-C5F0-5F46-81E3-5A76210A1E1C}"/>
              </a:ext>
            </a:extLst>
          </p:cNvPr>
          <p:cNvSpPr>
            <a:spLocks noGrp="1"/>
          </p:cNvSpPr>
          <p:nvPr>
            <p:ph type="sldNum" sz="quarter" idx="12"/>
          </p:nvPr>
        </p:nvSpPr>
        <p:spPr/>
        <p:txBody>
          <a:bodyPr/>
          <a:lstStyle/>
          <a:p>
            <a:fld id="{F3081D5E-FE68-4115-B6F4-4735CF4DEAE8}" type="slidenum">
              <a:rPr lang="ru-RU" smtClean="0"/>
              <a:pPr/>
              <a:t>29</a:t>
            </a:fld>
            <a:endParaRPr lang="ru-RU"/>
          </a:p>
        </p:txBody>
      </p:sp>
      <p:sp>
        <p:nvSpPr>
          <p:cNvPr id="7" name="Content Placeholder 5">
            <a:extLst>
              <a:ext uri="{FF2B5EF4-FFF2-40B4-BE49-F238E27FC236}">
                <a16:creationId xmlns:a16="http://schemas.microsoft.com/office/drawing/2014/main" id="{218227CF-65DC-8F42-829B-18C94278FA25}"/>
              </a:ext>
            </a:extLst>
          </p:cNvPr>
          <p:cNvSpPr>
            <a:spLocks noGrp="1"/>
          </p:cNvSpPr>
          <p:nvPr>
            <p:ph idx="1"/>
          </p:nvPr>
        </p:nvSpPr>
        <p:spPr>
          <a:xfrm>
            <a:off x="478971" y="1430329"/>
            <a:ext cx="8229600" cy="1600200"/>
          </a:xfrm>
        </p:spPr>
        <p:txBody>
          <a:bodyPr>
            <a:normAutofit/>
          </a:bodyPr>
          <a:lstStyle/>
          <a:p>
            <a:r>
              <a:rPr lang="en-US" dirty="0">
                <a:solidFill>
                  <a:srgbClr val="D2D109"/>
                </a:solidFill>
              </a:rPr>
              <a:t>event4359</a:t>
            </a:r>
          </a:p>
          <a:p>
            <a:pPr lvl="1"/>
            <a:r>
              <a:rPr lang="en-US" dirty="0"/>
              <a:t>- in risk of: “</a:t>
            </a:r>
            <a:r>
              <a:rPr lang="en-US" dirty="0">
                <a:solidFill>
                  <a:srgbClr val="008000"/>
                </a:solidFill>
              </a:rPr>
              <a:t>10. Extreme weather event</a:t>
            </a:r>
            <a:r>
              <a:rPr lang="en-US" dirty="0"/>
              <a:t>” </a:t>
            </a:r>
          </a:p>
          <a:p>
            <a:pPr lvl="1"/>
            <a:r>
              <a:rPr lang="en-US" dirty="0"/>
              <a:t>- in location of: “</a:t>
            </a:r>
            <a:r>
              <a:rPr lang="en-US" dirty="0">
                <a:solidFill>
                  <a:srgbClr val="33E7E1"/>
                </a:solidFill>
              </a:rPr>
              <a:t>Virginia</a:t>
            </a:r>
            <a:r>
              <a:rPr lang="en-US" dirty="0"/>
              <a:t>”</a:t>
            </a:r>
          </a:p>
        </p:txBody>
      </p:sp>
      <p:graphicFrame>
        <p:nvGraphicFramePr>
          <p:cNvPr id="8" name="Table 7">
            <a:extLst>
              <a:ext uri="{FF2B5EF4-FFF2-40B4-BE49-F238E27FC236}">
                <a16:creationId xmlns:a16="http://schemas.microsoft.com/office/drawing/2014/main" id="{E4BB7E36-6C9A-7B45-8889-06F6411D2124}"/>
              </a:ext>
            </a:extLst>
          </p:cNvPr>
          <p:cNvGraphicFramePr>
            <a:graphicFrameLocks noGrp="1"/>
          </p:cNvGraphicFramePr>
          <p:nvPr>
            <p:extLst>
              <p:ext uri="{D42A27DB-BD31-4B8C-83A1-F6EECF244321}">
                <p14:modId xmlns:p14="http://schemas.microsoft.com/office/powerpoint/2010/main" val="4039787143"/>
              </p:ext>
            </p:extLst>
          </p:nvPr>
        </p:nvGraphicFramePr>
        <p:xfrm>
          <a:off x="1325545" y="4510872"/>
          <a:ext cx="6096000" cy="741680"/>
        </p:xfrm>
        <a:graphic>
          <a:graphicData uri="http://schemas.openxmlformats.org/drawingml/2006/table">
            <a:tbl>
              <a:tblPr firstRow="1" bandRow="1">
                <a:tableStyleId>{5C22544A-7EE6-4342-B048-85BDC9FD1C3A}</a:tableStyleId>
              </a:tblPr>
              <a:tblGrid>
                <a:gridCol w="2618014">
                  <a:extLst>
                    <a:ext uri="{9D8B030D-6E8A-4147-A177-3AD203B41FA5}">
                      <a16:colId xmlns:a16="http://schemas.microsoft.com/office/drawing/2014/main" val="2233600206"/>
                    </a:ext>
                  </a:extLst>
                </a:gridCol>
                <a:gridCol w="2057400">
                  <a:extLst>
                    <a:ext uri="{9D8B030D-6E8A-4147-A177-3AD203B41FA5}">
                      <a16:colId xmlns:a16="http://schemas.microsoft.com/office/drawing/2014/main" val="2821358453"/>
                    </a:ext>
                  </a:extLst>
                </a:gridCol>
                <a:gridCol w="1420586">
                  <a:extLst>
                    <a:ext uri="{9D8B030D-6E8A-4147-A177-3AD203B41FA5}">
                      <a16:colId xmlns:a16="http://schemas.microsoft.com/office/drawing/2014/main" val="1407224086"/>
                    </a:ext>
                  </a:extLst>
                </a:gridCol>
              </a:tblGrid>
              <a:tr h="370840">
                <a:tc>
                  <a:txBody>
                    <a:bodyPr/>
                    <a:lstStyle/>
                    <a:p>
                      <a:r>
                        <a:rPr lang="en-US" dirty="0"/>
                        <a:t>Risk category</a:t>
                      </a:r>
                    </a:p>
                  </a:txBody>
                  <a:tcPr/>
                </a:tc>
                <a:tc>
                  <a:txBody>
                    <a:bodyPr/>
                    <a:lstStyle/>
                    <a:p>
                      <a:r>
                        <a:rPr lang="en-US" dirty="0"/>
                        <a:t>Country</a:t>
                      </a:r>
                    </a:p>
                  </a:txBody>
                  <a:tcPr/>
                </a:tc>
                <a:tc>
                  <a:txBody>
                    <a:bodyPr/>
                    <a:lstStyle/>
                    <a:p>
                      <a:r>
                        <a:rPr lang="en-US" dirty="0"/>
                        <a:t>Count</a:t>
                      </a:r>
                    </a:p>
                  </a:txBody>
                  <a:tcPr/>
                </a:tc>
                <a:extLst>
                  <a:ext uri="{0D108BD9-81ED-4DB2-BD59-A6C34878D82A}">
                    <a16:rowId xmlns:a16="http://schemas.microsoft.com/office/drawing/2014/main" val="2931260993"/>
                  </a:ext>
                </a:extLst>
              </a:tr>
              <a:tr h="370840">
                <a:tc>
                  <a:txBody>
                    <a:bodyPr/>
                    <a:lstStyle/>
                    <a:p>
                      <a:r>
                        <a:rPr lang="en-US" dirty="0"/>
                        <a:t>Environmental risk</a:t>
                      </a:r>
                    </a:p>
                  </a:txBody>
                  <a:tcPr/>
                </a:tc>
                <a:tc>
                  <a:txBody>
                    <a:bodyPr/>
                    <a:lstStyle/>
                    <a:p>
                      <a:r>
                        <a:rPr lang="en-US" dirty="0"/>
                        <a:t>United States</a:t>
                      </a:r>
                    </a:p>
                  </a:txBody>
                  <a:tcPr/>
                </a:tc>
                <a:tc>
                  <a:txBody>
                    <a:bodyPr/>
                    <a:lstStyle/>
                    <a:p>
                      <a:endParaRPr lang="en-US" dirty="0"/>
                    </a:p>
                  </a:txBody>
                  <a:tcPr/>
                </a:tc>
                <a:extLst>
                  <a:ext uri="{0D108BD9-81ED-4DB2-BD59-A6C34878D82A}">
                    <a16:rowId xmlns:a16="http://schemas.microsoft.com/office/drawing/2014/main" val="26682904"/>
                  </a:ext>
                </a:extLst>
              </a:tr>
            </a:tbl>
          </a:graphicData>
        </a:graphic>
      </p:graphicFrame>
      <p:graphicFrame>
        <p:nvGraphicFramePr>
          <p:cNvPr id="9" name="Table 8">
            <a:extLst>
              <a:ext uri="{FF2B5EF4-FFF2-40B4-BE49-F238E27FC236}">
                <a16:creationId xmlns:a16="http://schemas.microsoft.com/office/drawing/2014/main" id="{6CEB5617-A110-3D41-8D57-AAE0FE7EE1FE}"/>
              </a:ext>
            </a:extLst>
          </p:cNvPr>
          <p:cNvGraphicFramePr>
            <a:graphicFrameLocks noGrp="1"/>
          </p:cNvGraphicFramePr>
          <p:nvPr>
            <p:extLst>
              <p:ext uri="{D42A27DB-BD31-4B8C-83A1-F6EECF244321}">
                <p14:modId xmlns:p14="http://schemas.microsoft.com/office/powerpoint/2010/main" val="1094278991"/>
              </p:ext>
            </p:extLst>
          </p:nvPr>
        </p:nvGraphicFramePr>
        <p:xfrm>
          <a:off x="1325545" y="4510872"/>
          <a:ext cx="6096000" cy="1112520"/>
        </p:xfrm>
        <a:graphic>
          <a:graphicData uri="http://schemas.openxmlformats.org/drawingml/2006/table">
            <a:tbl>
              <a:tblPr firstRow="1" bandRow="1">
                <a:tableStyleId>{5C22544A-7EE6-4342-B048-85BDC9FD1C3A}</a:tableStyleId>
              </a:tblPr>
              <a:tblGrid>
                <a:gridCol w="2618014">
                  <a:extLst>
                    <a:ext uri="{9D8B030D-6E8A-4147-A177-3AD203B41FA5}">
                      <a16:colId xmlns:a16="http://schemas.microsoft.com/office/drawing/2014/main" val="2233600206"/>
                    </a:ext>
                  </a:extLst>
                </a:gridCol>
                <a:gridCol w="2057400">
                  <a:extLst>
                    <a:ext uri="{9D8B030D-6E8A-4147-A177-3AD203B41FA5}">
                      <a16:colId xmlns:a16="http://schemas.microsoft.com/office/drawing/2014/main" val="2821358453"/>
                    </a:ext>
                  </a:extLst>
                </a:gridCol>
                <a:gridCol w="1420586">
                  <a:extLst>
                    <a:ext uri="{9D8B030D-6E8A-4147-A177-3AD203B41FA5}">
                      <a16:colId xmlns:a16="http://schemas.microsoft.com/office/drawing/2014/main" val="1407224086"/>
                    </a:ext>
                  </a:extLst>
                </a:gridCol>
              </a:tblGrid>
              <a:tr h="370840">
                <a:tc>
                  <a:txBody>
                    <a:bodyPr/>
                    <a:lstStyle/>
                    <a:p>
                      <a:r>
                        <a:rPr lang="en-US" dirty="0"/>
                        <a:t>Risk category</a:t>
                      </a:r>
                    </a:p>
                  </a:txBody>
                  <a:tcPr/>
                </a:tc>
                <a:tc>
                  <a:txBody>
                    <a:bodyPr/>
                    <a:lstStyle/>
                    <a:p>
                      <a:r>
                        <a:rPr lang="en-US" dirty="0"/>
                        <a:t>Country</a:t>
                      </a:r>
                    </a:p>
                  </a:txBody>
                  <a:tcPr/>
                </a:tc>
                <a:tc>
                  <a:txBody>
                    <a:bodyPr/>
                    <a:lstStyle/>
                    <a:p>
                      <a:r>
                        <a:rPr lang="en-US" dirty="0"/>
                        <a:t>Count</a:t>
                      </a:r>
                    </a:p>
                  </a:txBody>
                  <a:tcPr/>
                </a:tc>
                <a:extLst>
                  <a:ext uri="{0D108BD9-81ED-4DB2-BD59-A6C34878D82A}">
                    <a16:rowId xmlns:a16="http://schemas.microsoft.com/office/drawing/2014/main" val="2931260993"/>
                  </a:ext>
                </a:extLst>
              </a:tr>
              <a:tr h="370840">
                <a:tc>
                  <a:txBody>
                    <a:bodyPr/>
                    <a:lstStyle/>
                    <a:p>
                      <a:r>
                        <a:rPr lang="en-US" dirty="0"/>
                        <a:t>Environmental risk</a:t>
                      </a:r>
                    </a:p>
                  </a:txBody>
                  <a:tcPr/>
                </a:tc>
                <a:tc>
                  <a:txBody>
                    <a:bodyPr/>
                    <a:lstStyle/>
                    <a:p>
                      <a:r>
                        <a:rPr lang="en-US" dirty="0"/>
                        <a:t>United States</a:t>
                      </a:r>
                    </a:p>
                  </a:txBody>
                  <a:tcPr/>
                </a:tc>
                <a:tc>
                  <a:txBody>
                    <a:bodyPr/>
                    <a:lstStyle/>
                    <a:p>
                      <a:endParaRPr lang="en-US" dirty="0"/>
                    </a:p>
                  </a:txBody>
                  <a:tcPr/>
                </a:tc>
                <a:extLst>
                  <a:ext uri="{0D108BD9-81ED-4DB2-BD59-A6C34878D82A}">
                    <a16:rowId xmlns:a16="http://schemas.microsoft.com/office/drawing/2014/main" val="26682904"/>
                  </a:ext>
                </a:extLst>
              </a:tr>
              <a:tr h="370840">
                <a:tc>
                  <a:txBody>
                    <a:bodyPr/>
                    <a:lstStyle/>
                    <a:p>
                      <a:r>
                        <a:rPr lang="en-US" dirty="0"/>
                        <a:t>Societal risk</a:t>
                      </a:r>
                    </a:p>
                  </a:txBody>
                  <a:tcPr/>
                </a:tc>
                <a:tc>
                  <a:txBody>
                    <a:bodyPr/>
                    <a:lstStyle/>
                    <a:p>
                      <a:r>
                        <a:rPr lang="en-US" dirty="0"/>
                        <a:t>Cuba</a:t>
                      </a:r>
                    </a:p>
                  </a:txBody>
                  <a:tcPr/>
                </a:tc>
                <a:tc>
                  <a:txBody>
                    <a:bodyPr/>
                    <a:lstStyle/>
                    <a:p>
                      <a:r>
                        <a:rPr lang="en-US" dirty="0"/>
                        <a:t>1</a:t>
                      </a:r>
                    </a:p>
                  </a:txBody>
                  <a:tcPr/>
                </a:tc>
                <a:extLst>
                  <a:ext uri="{0D108BD9-81ED-4DB2-BD59-A6C34878D82A}">
                    <a16:rowId xmlns:a16="http://schemas.microsoft.com/office/drawing/2014/main" val="2993821751"/>
                  </a:ext>
                </a:extLst>
              </a:tr>
            </a:tbl>
          </a:graphicData>
        </a:graphic>
      </p:graphicFrame>
      <p:sp>
        <p:nvSpPr>
          <p:cNvPr id="10" name="TextBox 9">
            <a:extLst>
              <a:ext uri="{FF2B5EF4-FFF2-40B4-BE49-F238E27FC236}">
                <a16:creationId xmlns:a16="http://schemas.microsoft.com/office/drawing/2014/main" id="{0A3CF03B-B59B-A846-A7F2-5AD7647B073A}"/>
              </a:ext>
            </a:extLst>
          </p:cNvPr>
          <p:cNvSpPr txBox="1"/>
          <p:nvPr/>
        </p:nvSpPr>
        <p:spPr>
          <a:xfrm>
            <a:off x="6010601" y="4875864"/>
            <a:ext cx="447558" cy="369332"/>
          </a:xfrm>
          <a:prstGeom prst="rect">
            <a:avLst/>
          </a:prstGeom>
          <a:noFill/>
        </p:spPr>
        <p:txBody>
          <a:bodyPr wrap="none" rtlCol="0">
            <a:spAutoFit/>
          </a:bodyPr>
          <a:lstStyle/>
          <a:p>
            <a:r>
              <a:rPr lang="en-US" dirty="0"/>
              <a:t>+1</a:t>
            </a:r>
          </a:p>
        </p:txBody>
      </p:sp>
      <p:sp>
        <p:nvSpPr>
          <p:cNvPr id="11" name="TextBox 10">
            <a:extLst>
              <a:ext uri="{FF2B5EF4-FFF2-40B4-BE49-F238E27FC236}">
                <a16:creationId xmlns:a16="http://schemas.microsoft.com/office/drawing/2014/main" id="{FEDD82D0-ED87-D347-85FE-614C0E6CB341}"/>
              </a:ext>
            </a:extLst>
          </p:cNvPr>
          <p:cNvSpPr txBox="1"/>
          <p:nvPr/>
        </p:nvSpPr>
        <p:spPr>
          <a:xfrm>
            <a:off x="6305759" y="4883274"/>
            <a:ext cx="838691" cy="369332"/>
          </a:xfrm>
          <a:prstGeom prst="rect">
            <a:avLst/>
          </a:prstGeom>
          <a:noFill/>
        </p:spPr>
        <p:txBody>
          <a:bodyPr wrap="none" rtlCol="0">
            <a:spAutoFit/>
          </a:bodyPr>
          <a:lstStyle/>
          <a:p>
            <a:r>
              <a:rPr lang="en-US" dirty="0"/>
              <a:t>+1 = 2</a:t>
            </a:r>
          </a:p>
        </p:txBody>
      </p:sp>
      <p:sp>
        <p:nvSpPr>
          <p:cNvPr id="12" name="Content Placeholder 5">
            <a:extLst>
              <a:ext uri="{FF2B5EF4-FFF2-40B4-BE49-F238E27FC236}">
                <a16:creationId xmlns:a16="http://schemas.microsoft.com/office/drawing/2014/main" id="{8123A8F4-F850-D843-92EC-6DE04CC68A7C}"/>
              </a:ext>
            </a:extLst>
          </p:cNvPr>
          <p:cNvSpPr txBox="1">
            <a:spLocks/>
          </p:cNvSpPr>
          <p:nvPr/>
        </p:nvSpPr>
        <p:spPr>
          <a:xfrm>
            <a:off x="500743" y="2136112"/>
            <a:ext cx="8229600" cy="225965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dirty="0">
              <a:solidFill>
                <a:srgbClr val="D2D109"/>
              </a:solidFill>
            </a:endParaRPr>
          </a:p>
          <a:p>
            <a:r>
              <a:rPr lang="en-US" dirty="0">
                <a:solidFill>
                  <a:srgbClr val="D2D109"/>
                </a:solidFill>
              </a:rPr>
              <a:t>event4571</a:t>
            </a:r>
            <a:r>
              <a:rPr lang="en-US" dirty="0"/>
              <a:t>: </a:t>
            </a:r>
          </a:p>
          <a:p>
            <a:pPr lvl="1"/>
            <a:r>
              <a:rPr lang="en-US" dirty="0"/>
              <a:t>- in risk of: “</a:t>
            </a:r>
            <a:r>
              <a:rPr lang="en-US" dirty="0">
                <a:solidFill>
                  <a:srgbClr val="008000"/>
                </a:solidFill>
              </a:rPr>
              <a:t>10. Extreme weather event</a:t>
            </a:r>
            <a:r>
              <a:rPr lang="en-US" dirty="0"/>
              <a:t>” and “</a:t>
            </a:r>
            <a:r>
              <a:rPr lang="en-US" sz="2100" dirty="0">
                <a:solidFill>
                  <a:srgbClr val="008000"/>
                </a:solidFill>
              </a:rPr>
              <a:t>11. Failure of climate-change mitigation and adaptation</a:t>
            </a:r>
            <a:r>
              <a:rPr lang="en-US" dirty="0"/>
              <a:t>” </a:t>
            </a:r>
          </a:p>
          <a:p>
            <a:pPr lvl="1"/>
            <a:r>
              <a:rPr lang="en-US" dirty="0"/>
              <a:t>- in location of: “</a:t>
            </a:r>
            <a:r>
              <a:rPr lang="en-US" dirty="0">
                <a:solidFill>
                  <a:srgbClr val="33E7E1"/>
                </a:solidFill>
              </a:rPr>
              <a:t>Florida”</a:t>
            </a:r>
            <a:r>
              <a:rPr lang="en-US" dirty="0"/>
              <a:t>, and “</a:t>
            </a:r>
            <a:r>
              <a:rPr lang="en-US" dirty="0">
                <a:solidFill>
                  <a:srgbClr val="33E7E1"/>
                </a:solidFill>
              </a:rPr>
              <a:t>Georgia”</a:t>
            </a:r>
            <a:endParaRPr lang="en-US" dirty="0"/>
          </a:p>
        </p:txBody>
      </p:sp>
      <p:sp>
        <p:nvSpPr>
          <p:cNvPr id="13" name="Content Placeholder 5">
            <a:extLst>
              <a:ext uri="{FF2B5EF4-FFF2-40B4-BE49-F238E27FC236}">
                <a16:creationId xmlns:a16="http://schemas.microsoft.com/office/drawing/2014/main" id="{D8F3BC04-C6C8-8043-9FC5-36C23E426B37}"/>
              </a:ext>
            </a:extLst>
          </p:cNvPr>
          <p:cNvSpPr txBox="1">
            <a:spLocks/>
          </p:cNvSpPr>
          <p:nvPr/>
        </p:nvSpPr>
        <p:spPr>
          <a:xfrm>
            <a:off x="500743" y="1066800"/>
            <a:ext cx="8229600" cy="1600200"/>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dirty="0">
              <a:solidFill>
                <a:srgbClr val="D800DB"/>
              </a:solidFill>
            </a:endParaRPr>
          </a:p>
          <a:p>
            <a:r>
              <a:rPr lang="en-US" dirty="0">
                <a:solidFill>
                  <a:srgbClr val="D2D109"/>
                </a:solidFill>
              </a:rPr>
              <a:t>event4622</a:t>
            </a:r>
            <a:r>
              <a:rPr lang="en-US" dirty="0"/>
              <a:t>: </a:t>
            </a:r>
          </a:p>
          <a:p>
            <a:pPr lvl="1"/>
            <a:r>
              <a:rPr lang="en-US" dirty="0"/>
              <a:t>- in risk of: “</a:t>
            </a:r>
            <a:r>
              <a:rPr lang="en-US" dirty="0">
                <a:solidFill>
                  <a:srgbClr val="FF0000"/>
                </a:solidFill>
              </a:rPr>
              <a:t>23. Large- scale involuntary migration</a:t>
            </a:r>
            <a:r>
              <a:rPr lang="en-US" dirty="0"/>
              <a:t>”</a:t>
            </a:r>
          </a:p>
          <a:p>
            <a:pPr lvl="1"/>
            <a:r>
              <a:rPr lang="en-US" dirty="0"/>
              <a:t>- in location of: “</a:t>
            </a:r>
            <a:r>
              <a:rPr lang="en-US" dirty="0">
                <a:solidFill>
                  <a:srgbClr val="33E7E1"/>
                </a:solidFill>
              </a:rPr>
              <a:t>Cuba</a:t>
            </a:r>
            <a:r>
              <a:rPr lang="en-US" dirty="0"/>
              <a:t>”</a:t>
            </a:r>
          </a:p>
        </p:txBody>
      </p:sp>
      <p:pic>
        <p:nvPicPr>
          <p:cNvPr id="15"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17"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 y="5955863"/>
            <a:ext cx="115824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1701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7">
                                            <p:txEl>
                                              <p:pRg st="2" end="2"/>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build="p"/>
      <p:bldP spid="10" grpId="0"/>
      <p:bldP spid="11" grpId="0"/>
      <p:bldP spid="12" grpId="0"/>
      <p:bldP spid="12" grpId="1"/>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2E59-F8A8-8043-9C11-137D8078C100}"/>
              </a:ext>
            </a:extLst>
          </p:cNvPr>
          <p:cNvSpPr>
            <a:spLocks noGrp="1"/>
          </p:cNvSpPr>
          <p:nvPr>
            <p:ph type="title"/>
          </p:nvPr>
        </p:nvSpPr>
        <p:spPr>
          <a:xfrm>
            <a:off x="609600" y="0"/>
            <a:ext cx="7886700" cy="1325563"/>
          </a:xfrm>
        </p:spPr>
        <p:txBody>
          <a:bodyPr>
            <a:normAutofit/>
          </a:bodyPr>
          <a:lstStyle/>
          <a:p>
            <a:pPr algn="ctr"/>
            <a:r>
              <a:rPr lang="en-US" sz="3200" b="1" dirty="0">
                <a:solidFill>
                  <a:srgbClr val="0070C0"/>
                </a:solidFill>
                <a:latin typeface="+mn-lt"/>
              </a:rPr>
              <a:t>Political heat-map (Economic)</a:t>
            </a:r>
          </a:p>
        </p:txBody>
      </p:sp>
      <p:sp>
        <p:nvSpPr>
          <p:cNvPr id="4" name="Slide Number Placeholder 3">
            <a:extLst>
              <a:ext uri="{FF2B5EF4-FFF2-40B4-BE49-F238E27FC236}">
                <a16:creationId xmlns:a16="http://schemas.microsoft.com/office/drawing/2014/main" id="{8BA2A661-D6EB-4346-A43C-E077C42042FC}"/>
              </a:ext>
            </a:extLst>
          </p:cNvPr>
          <p:cNvSpPr>
            <a:spLocks noGrp="1"/>
          </p:cNvSpPr>
          <p:nvPr>
            <p:ph type="sldNum" sz="quarter" idx="12"/>
          </p:nvPr>
        </p:nvSpPr>
        <p:spPr/>
        <p:txBody>
          <a:bodyPr/>
          <a:lstStyle/>
          <a:p>
            <a:fld id="{F3081D5E-FE68-4115-B6F4-4735CF4DEAE8}" type="slidenum">
              <a:rPr lang="ru-RU" smtClean="0"/>
              <a:pPr/>
              <a:t>30</a:t>
            </a:fld>
            <a:endParaRPr lang="ru-RU"/>
          </a:p>
        </p:txBody>
      </p:sp>
      <p:pic>
        <p:nvPicPr>
          <p:cNvPr id="5" name="Picture 4">
            <a:extLst>
              <a:ext uri="{FF2B5EF4-FFF2-40B4-BE49-F238E27FC236}">
                <a16:creationId xmlns:a16="http://schemas.microsoft.com/office/drawing/2014/main" id="{B48D767E-D500-8D46-A8C7-A91F53491C05}"/>
              </a:ext>
            </a:extLst>
          </p:cNvPr>
          <p:cNvPicPr>
            <a:picLocks noChangeAspect="1"/>
          </p:cNvPicPr>
          <p:nvPr/>
        </p:nvPicPr>
        <p:blipFill>
          <a:blip r:embed="rId3"/>
          <a:stretch>
            <a:fillRect/>
          </a:stretch>
        </p:blipFill>
        <p:spPr>
          <a:xfrm>
            <a:off x="1257300" y="1260143"/>
            <a:ext cx="6591300" cy="4918881"/>
          </a:xfrm>
          <a:prstGeom prst="rect">
            <a:avLst/>
          </a:prstGeom>
        </p:spPr>
      </p:pic>
      <p:sp>
        <p:nvSpPr>
          <p:cNvPr id="7" name="TextBox 6">
            <a:extLst>
              <a:ext uri="{FF2B5EF4-FFF2-40B4-BE49-F238E27FC236}">
                <a16:creationId xmlns:a16="http://schemas.microsoft.com/office/drawing/2014/main" id="{315B0ADA-6965-D04F-9F22-5B9FA228D935}"/>
              </a:ext>
            </a:extLst>
          </p:cNvPr>
          <p:cNvSpPr txBox="1"/>
          <p:nvPr/>
        </p:nvSpPr>
        <p:spPr>
          <a:xfrm>
            <a:off x="6596564" y="1644344"/>
            <a:ext cx="1556836" cy="369332"/>
          </a:xfrm>
          <a:prstGeom prst="rect">
            <a:avLst/>
          </a:prstGeom>
          <a:noFill/>
        </p:spPr>
        <p:txBody>
          <a:bodyPr wrap="none" rtlCol="0">
            <a:spAutoFit/>
          </a:bodyPr>
          <a:lstStyle/>
          <a:p>
            <a:r>
              <a:rPr lang="en-US" dirty="0"/>
              <a:t>Russia (1.00)</a:t>
            </a:r>
          </a:p>
        </p:txBody>
      </p:sp>
      <p:sp>
        <p:nvSpPr>
          <p:cNvPr id="15" name="TextBox 14">
            <a:extLst>
              <a:ext uri="{FF2B5EF4-FFF2-40B4-BE49-F238E27FC236}">
                <a16:creationId xmlns:a16="http://schemas.microsoft.com/office/drawing/2014/main" id="{5BA5AAD2-E54D-784F-A080-5B6A6FE377D7}"/>
              </a:ext>
            </a:extLst>
          </p:cNvPr>
          <p:cNvSpPr txBox="1"/>
          <p:nvPr/>
        </p:nvSpPr>
        <p:spPr>
          <a:xfrm>
            <a:off x="2133600" y="2895600"/>
            <a:ext cx="1300356" cy="369332"/>
          </a:xfrm>
          <a:prstGeom prst="rect">
            <a:avLst/>
          </a:prstGeom>
          <a:noFill/>
        </p:spPr>
        <p:txBody>
          <a:bodyPr wrap="none" rtlCol="0">
            <a:spAutoFit/>
          </a:bodyPr>
          <a:lstStyle/>
          <a:p>
            <a:r>
              <a:rPr lang="en-US" dirty="0"/>
              <a:t>U.S. (0.95)</a:t>
            </a:r>
          </a:p>
        </p:txBody>
      </p:sp>
      <p:sp>
        <p:nvSpPr>
          <p:cNvPr id="16" name="TextBox 15">
            <a:extLst>
              <a:ext uri="{FF2B5EF4-FFF2-40B4-BE49-F238E27FC236}">
                <a16:creationId xmlns:a16="http://schemas.microsoft.com/office/drawing/2014/main" id="{6C509131-598C-364B-8720-473C43E72762}"/>
              </a:ext>
            </a:extLst>
          </p:cNvPr>
          <p:cNvSpPr txBox="1"/>
          <p:nvPr/>
        </p:nvSpPr>
        <p:spPr>
          <a:xfrm>
            <a:off x="1483422" y="4059198"/>
            <a:ext cx="1582484" cy="369332"/>
          </a:xfrm>
          <a:prstGeom prst="rect">
            <a:avLst/>
          </a:prstGeom>
          <a:noFill/>
        </p:spPr>
        <p:txBody>
          <a:bodyPr wrap="none" rtlCol="0">
            <a:spAutoFit/>
          </a:bodyPr>
          <a:lstStyle/>
          <a:p>
            <a:r>
              <a:rPr lang="en-US" dirty="0"/>
              <a:t>Mexico (0.72)</a:t>
            </a:r>
          </a:p>
        </p:txBody>
      </p:sp>
      <p:sp>
        <p:nvSpPr>
          <p:cNvPr id="17" name="TextBox 16">
            <a:extLst>
              <a:ext uri="{FF2B5EF4-FFF2-40B4-BE49-F238E27FC236}">
                <a16:creationId xmlns:a16="http://schemas.microsoft.com/office/drawing/2014/main" id="{6631C35F-1CD7-764A-8231-BCE993E381BD}"/>
              </a:ext>
            </a:extLst>
          </p:cNvPr>
          <p:cNvSpPr txBox="1"/>
          <p:nvPr/>
        </p:nvSpPr>
        <p:spPr>
          <a:xfrm>
            <a:off x="7170914" y="3874532"/>
            <a:ext cx="1479892" cy="369332"/>
          </a:xfrm>
          <a:prstGeom prst="rect">
            <a:avLst/>
          </a:prstGeom>
          <a:noFill/>
        </p:spPr>
        <p:txBody>
          <a:bodyPr wrap="none" rtlCol="0">
            <a:spAutoFit/>
          </a:bodyPr>
          <a:lstStyle/>
          <a:p>
            <a:r>
              <a:rPr lang="en-US" dirty="0"/>
              <a:t>Japan (0.75)</a:t>
            </a:r>
          </a:p>
        </p:txBody>
      </p:sp>
      <p:sp>
        <p:nvSpPr>
          <p:cNvPr id="18" name="TextBox 17">
            <a:extLst>
              <a:ext uri="{FF2B5EF4-FFF2-40B4-BE49-F238E27FC236}">
                <a16:creationId xmlns:a16="http://schemas.microsoft.com/office/drawing/2014/main" id="{1BA5E19F-B3A0-8C42-94AE-3D347478C5CA}"/>
              </a:ext>
            </a:extLst>
          </p:cNvPr>
          <p:cNvSpPr txBox="1"/>
          <p:nvPr/>
        </p:nvSpPr>
        <p:spPr>
          <a:xfrm>
            <a:off x="3581400" y="3350251"/>
            <a:ext cx="1608133" cy="369332"/>
          </a:xfrm>
          <a:prstGeom prst="rect">
            <a:avLst/>
          </a:prstGeom>
          <a:noFill/>
        </p:spPr>
        <p:txBody>
          <a:bodyPr wrap="none" rtlCol="0">
            <a:spAutoFit/>
          </a:bodyPr>
          <a:lstStyle/>
          <a:p>
            <a:r>
              <a:rPr lang="en-US" dirty="0"/>
              <a:t>Greece (0.61)</a:t>
            </a:r>
          </a:p>
        </p:txBody>
      </p:sp>
      <p:pic>
        <p:nvPicPr>
          <p:cNvPr id="12"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499531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2E59-F8A8-8043-9C11-137D8078C100}"/>
              </a:ext>
            </a:extLst>
          </p:cNvPr>
          <p:cNvSpPr>
            <a:spLocks noGrp="1"/>
          </p:cNvSpPr>
          <p:nvPr>
            <p:ph type="title"/>
          </p:nvPr>
        </p:nvSpPr>
        <p:spPr>
          <a:xfrm>
            <a:off x="609600" y="-30163"/>
            <a:ext cx="7886700" cy="1325563"/>
          </a:xfrm>
        </p:spPr>
        <p:txBody>
          <a:bodyPr>
            <a:normAutofit/>
          </a:bodyPr>
          <a:lstStyle/>
          <a:p>
            <a:pPr algn="ctr"/>
            <a:r>
              <a:rPr lang="en-US" sz="3200" b="1" dirty="0">
                <a:solidFill>
                  <a:srgbClr val="0070C0"/>
                </a:solidFill>
                <a:latin typeface="+mn-lt"/>
              </a:rPr>
              <a:t>Political heat-map (Environmental)</a:t>
            </a:r>
          </a:p>
        </p:txBody>
      </p:sp>
      <p:sp>
        <p:nvSpPr>
          <p:cNvPr id="4" name="Slide Number Placeholder 3">
            <a:extLst>
              <a:ext uri="{FF2B5EF4-FFF2-40B4-BE49-F238E27FC236}">
                <a16:creationId xmlns:a16="http://schemas.microsoft.com/office/drawing/2014/main" id="{8BA2A661-D6EB-4346-A43C-E077C42042FC}"/>
              </a:ext>
            </a:extLst>
          </p:cNvPr>
          <p:cNvSpPr>
            <a:spLocks noGrp="1"/>
          </p:cNvSpPr>
          <p:nvPr>
            <p:ph type="sldNum" sz="quarter" idx="12"/>
          </p:nvPr>
        </p:nvSpPr>
        <p:spPr/>
        <p:txBody>
          <a:bodyPr/>
          <a:lstStyle/>
          <a:p>
            <a:fld id="{F3081D5E-FE68-4115-B6F4-4735CF4DEAE8}" type="slidenum">
              <a:rPr lang="ru-RU" smtClean="0"/>
              <a:pPr/>
              <a:t>31</a:t>
            </a:fld>
            <a:endParaRPr lang="ru-RU"/>
          </a:p>
        </p:txBody>
      </p:sp>
      <p:pic>
        <p:nvPicPr>
          <p:cNvPr id="7" name="Picture 6">
            <a:extLst>
              <a:ext uri="{FF2B5EF4-FFF2-40B4-BE49-F238E27FC236}">
                <a16:creationId xmlns:a16="http://schemas.microsoft.com/office/drawing/2014/main" id="{88C30D82-F4AC-B642-840A-4BD7A77A7BC7}"/>
              </a:ext>
            </a:extLst>
          </p:cNvPr>
          <p:cNvPicPr>
            <a:picLocks noChangeAspect="1"/>
          </p:cNvPicPr>
          <p:nvPr/>
        </p:nvPicPr>
        <p:blipFill>
          <a:blip r:embed="rId3"/>
          <a:stretch>
            <a:fillRect/>
          </a:stretch>
        </p:blipFill>
        <p:spPr>
          <a:xfrm>
            <a:off x="1257300" y="1295400"/>
            <a:ext cx="6591301" cy="4918881"/>
          </a:xfrm>
          <a:prstGeom prst="rect">
            <a:avLst/>
          </a:prstGeom>
        </p:spPr>
      </p:pic>
      <p:sp>
        <p:nvSpPr>
          <p:cNvPr id="8" name="TextBox 7">
            <a:extLst>
              <a:ext uri="{FF2B5EF4-FFF2-40B4-BE49-F238E27FC236}">
                <a16:creationId xmlns:a16="http://schemas.microsoft.com/office/drawing/2014/main" id="{331EF059-2D5F-B142-A4CF-20DD5FA0F0A1}"/>
              </a:ext>
            </a:extLst>
          </p:cNvPr>
          <p:cNvSpPr txBox="1"/>
          <p:nvPr/>
        </p:nvSpPr>
        <p:spPr>
          <a:xfrm>
            <a:off x="2133600" y="2895600"/>
            <a:ext cx="1300356" cy="369332"/>
          </a:xfrm>
          <a:prstGeom prst="rect">
            <a:avLst/>
          </a:prstGeom>
          <a:noFill/>
        </p:spPr>
        <p:txBody>
          <a:bodyPr wrap="none" rtlCol="0">
            <a:spAutoFit/>
          </a:bodyPr>
          <a:lstStyle/>
          <a:p>
            <a:r>
              <a:rPr lang="en-US" dirty="0"/>
              <a:t>U.S. (1.00)</a:t>
            </a:r>
          </a:p>
        </p:txBody>
      </p:sp>
      <p:sp>
        <p:nvSpPr>
          <p:cNvPr id="9" name="TextBox 8">
            <a:extLst>
              <a:ext uri="{FF2B5EF4-FFF2-40B4-BE49-F238E27FC236}">
                <a16:creationId xmlns:a16="http://schemas.microsoft.com/office/drawing/2014/main" id="{B843725E-5E94-F040-8ACA-779DCF8AC497}"/>
              </a:ext>
            </a:extLst>
          </p:cNvPr>
          <p:cNvSpPr txBox="1"/>
          <p:nvPr/>
        </p:nvSpPr>
        <p:spPr>
          <a:xfrm>
            <a:off x="1483422" y="4059198"/>
            <a:ext cx="1582484" cy="369332"/>
          </a:xfrm>
          <a:prstGeom prst="rect">
            <a:avLst/>
          </a:prstGeom>
          <a:noFill/>
        </p:spPr>
        <p:txBody>
          <a:bodyPr wrap="none" rtlCol="0">
            <a:spAutoFit/>
          </a:bodyPr>
          <a:lstStyle/>
          <a:p>
            <a:r>
              <a:rPr lang="en-US" dirty="0"/>
              <a:t>Mexico (0.90)</a:t>
            </a:r>
          </a:p>
        </p:txBody>
      </p:sp>
      <p:sp>
        <p:nvSpPr>
          <p:cNvPr id="10" name="TextBox 9">
            <a:extLst>
              <a:ext uri="{FF2B5EF4-FFF2-40B4-BE49-F238E27FC236}">
                <a16:creationId xmlns:a16="http://schemas.microsoft.com/office/drawing/2014/main" id="{CA7CAEF1-0D4E-CF48-97E6-43FFD65BBDFE}"/>
              </a:ext>
            </a:extLst>
          </p:cNvPr>
          <p:cNvSpPr txBox="1"/>
          <p:nvPr/>
        </p:nvSpPr>
        <p:spPr>
          <a:xfrm>
            <a:off x="7170914" y="3874532"/>
            <a:ext cx="1479892" cy="369332"/>
          </a:xfrm>
          <a:prstGeom prst="rect">
            <a:avLst/>
          </a:prstGeom>
          <a:noFill/>
        </p:spPr>
        <p:txBody>
          <a:bodyPr wrap="none" rtlCol="0">
            <a:spAutoFit/>
          </a:bodyPr>
          <a:lstStyle/>
          <a:p>
            <a:r>
              <a:rPr lang="en-US" dirty="0"/>
              <a:t>Japan (0.91)</a:t>
            </a:r>
          </a:p>
        </p:txBody>
      </p:sp>
      <p:sp>
        <p:nvSpPr>
          <p:cNvPr id="11" name="TextBox 10">
            <a:extLst>
              <a:ext uri="{FF2B5EF4-FFF2-40B4-BE49-F238E27FC236}">
                <a16:creationId xmlns:a16="http://schemas.microsoft.com/office/drawing/2014/main" id="{94BDFE6B-65D5-4E4B-9553-2F5DF976E9AB}"/>
              </a:ext>
            </a:extLst>
          </p:cNvPr>
          <p:cNvSpPr txBox="1"/>
          <p:nvPr/>
        </p:nvSpPr>
        <p:spPr>
          <a:xfrm>
            <a:off x="6499942" y="2958531"/>
            <a:ext cx="1454244" cy="369332"/>
          </a:xfrm>
          <a:prstGeom prst="rect">
            <a:avLst/>
          </a:prstGeom>
          <a:noFill/>
        </p:spPr>
        <p:txBody>
          <a:bodyPr wrap="none" rtlCol="0">
            <a:spAutoFit/>
          </a:bodyPr>
          <a:lstStyle/>
          <a:p>
            <a:r>
              <a:rPr lang="en-US" dirty="0"/>
              <a:t>China (0.97)</a:t>
            </a:r>
          </a:p>
        </p:txBody>
      </p:sp>
      <p:sp>
        <p:nvSpPr>
          <p:cNvPr id="12" name="TextBox 11">
            <a:extLst>
              <a:ext uri="{FF2B5EF4-FFF2-40B4-BE49-F238E27FC236}">
                <a16:creationId xmlns:a16="http://schemas.microsoft.com/office/drawing/2014/main" id="{7BC6A769-3F62-4942-BBD3-392025C84318}"/>
              </a:ext>
            </a:extLst>
          </p:cNvPr>
          <p:cNvSpPr txBox="1"/>
          <p:nvPr/>
        </p:nvSpPr>
        <p:spPr>
          <a:xfrm>
            <a:off x="5430148" y="4431268"/>
            <a:ext cx="1351652" cy="369332"/>
          </a:xfrm>
          <a:prstGeom prst="rect">
            <a:avLst/>
          </a:prstGeom>
          <a:noFill/>
        </p:spPr>
        <p:txBody>
          <a:bodyPr wrap="none" rtlCol="0">
            <a:spAutoFit/>
          </a:bodyPr>
          <a:lstStyle/>
          <a:p>
            <a:r>
              <a:rPr lang="en-US" dirty="0"/>
              <a:t>India (0.91)</a:t>
            </a:r>
          </a:p>
        </p:txBody>
      </p:sp>
      <p:pic>
        <p:nvPicPr>
          <p:cNvPr id="14"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6"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95364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2E59-F8A8-8043-9C11-137D8078C100}"/>
              </a:ext>
            </a:extLst>
          </p:cNvPr>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Political heat-map (Geopolitical)</a:t>
            </a:r>
          </a:p>
        </p:txBody>
      </p:sp>
      <p:sp>
        <p:nvSpPr>
          <p:cNvPr id="4" name="Slide Number Placeholder 3">
            <a:extLst>
              <a:ext uri="{FF2B5EF4-FFF2-40B4-BE49-F238E27FC236}">
                <a16:creationId xmlns:a16="http://schemas.microsoft.com/office/drawing/2014/main" id="{8BA2A661-D6EB-4346-A43C-E077C42042FC}"/>
              </a:ext>
            </a:extLst>
          </p:cNvPr>
          <p:cNvSpPr>
            <a:spLocks noGrp="1"/>
          </p:cNvSpPr>
          <p:nvPr>
            <p:ph type="sldNum" sz="quarter" idx="12"/>
          </p:nvPr>
        </p:nvSpPr>
        <p:spPr/>
        <p:txBody>
          <a:bodyPr/>
          <a:lstStyle/>
          <a:p>
            <a:fld id="{F3081D5E-FE68-4115-B6F4-4735CF4DEAE8}" type="slidenum">
              <a:rPr lang="ru-RU" smtClean="0"/>
              <a:pPr/>
              <a:t>32</a:t>
            </a:fld>
            <a:endParaRPr lang="ru-RU"/>
          </a:p>
        </p:txBody>
      </p:sp>
      <p:pic>
        <p:nvPicPr>
          <p:cNvPr id="6" name="Picture 5">
            <a:extLst>
              <a:ext uri="{FF2B5EF4-FFF2-40B4-BE49-F238E27FC236}">
                <a16:creationId xmlns:a16="http://schemas.microsoft.com/office/drawing/2014/main" id="{27783B06-7C19-194C-9639-AFD125B1E020}"/>
              </a:ext>
            </a:extLst>
          </p:cNvPr>
          <p:cNvPicPr>
            <a:picLocks noChangeAspect="1"/>
          </p:cNvPicPr>
          <p:nvPr/>
        </p:nvPicPr>
        <p:blipFill>
          <a:blip r:embed="rId3"/>
          <a:stretch>
            <a:fillRect/>
          </a:stretch>
        </p:blipFill>
        <p:spPr>
          <a:xfrm>
            <a:off x="1295400" y="1295400"/>
            <a:ext cx="6553200" cy="4890448"/>
          </a:xfrm>
          <a:prstGeom prst="rect">
            <a:avLst/>
          </a:prstGeom>
        </p:spPr>
      </p:pic>
      <p:sp>
        <p:nvSpPr>
          <p:cNvPr id="7" name="TextBox 6">
            <a:extLst>
              <a:ext uri="{FF2B5EF4-FFF2-40B4-BE49-F238E27FC236}">
                <a16:creationId xmlns:a16="http://schemas.microsoft.com/office/drawing/2014/main" id="{8CC88185-61F4-744F-A85C-9C9A50140606}"/>
              </a:ext>
            </a:extLst>
          </p:cNvPr>
          <p:cNvSpPr txBox="1"/>
          <p:nvPr/>
        </p:nvSpPr>
        <p:spPr>
          <a:xfrm>
            <a:off x="5410200" y="4191000"/>
            <a:ext cx="1377300" cy="369332"/>
          </a:xfrm>
          <a:prstGeom prst="rect">
            <a:avLst/>
          </a:prstGeom>
          <a:noFill/>
        </p:spPr>
        <p:txBody>
          <a:bodyPr wrap="none" rtlCol="0">
            <a:spAutoFit/>
          </a:bodyPr>
          <a:lstStyle/>
          <a:p>
            <a:r>
              <a:rPr lang="en-US" dirty="0"/>
              <a:t>Syria (0.62)</a:t>
            </a:r>
          </a:p>
        </p:txBody>
      </p:sp>
      <p:sp>
        <p:nvSpPr>
          <p:cNvPr id="8" name="TextBox 7">
            <a:extLst>
              <a:ext uri="{FF2B5EF4-FFF2-40B4-BE49-F238E27FC236}">
                <a16:creationId xmlns:a16="http://schemas.microsoft.com/office/drawing/2014/main" id="{E653EBAB-849B-F84F-83B8-78E38DC28E47}"/>
              </a:ext>
            </a:extLst>
          </p:cNvPr>
          <p:cNvSpPr txBox="1"/>
          <p:nvPr/>
        </p:nvSpPr>
        <p:spPr>
          <a:xfrm>
            <a:off x="7105677" y="3821668"/>
            <a:ext cx="2095445" cy="369332"/>
          </a:xfrm>
          <a:prstGeom prst="rect">
            <a:avLst/>
          </a:prstGeom>
          <a:noFill/>
        </p:spPr>
        <p:txBody>
          <a:bodyPr wrap="none" rtlCol="0">
            <a:spAutoFit/>
          </a:bodyPr>
          <a:lstStyle/>
          <a:p>
            <a:r>
              <a:rPr lang="en-US" dirty="0"/>
              <a:t>North Korea (1.00)</a:t>
            </a:r>
          </a:p>
        </p:txBody>
      </p:sp>
      <p:pic>
        <p:nvPicPr>
          <p:cNvPr id="10"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937495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2E59-F8A8-8043-9C11-137D8078C100}"/>
              </a:ext>
            </a:extLst>
          </p:cNvPr>
          <p:cNvSpPr>
            <a:spLocks noGrp="1"/>
          </p:cNvSpPr>
          <p:nvPr>
            <p:ph type="title"/>
          </p:nvPr>
        </p:nvSpPr>
        <p:spPr>
          <a:xfrm>
            <a:off x="620323" y="0"/>
            <a:ext cx="7886700" cy="1325563"/>
          </a:xfrm>
        </p:spPr>
        <p:txBody>
          <a:bodyPr>
            <a:normAutofit/>
          </a:bodyPr>
          <a:lstStyle/>
          <a:p>
            <a:pPr algn="ctr"/>
            <a:r>
              <a:rPr lang="en-US" sz="3200" b="1" dirty="0">
                <a:solidFill>
                  <a:srgbClr val="0070C0"/>
                </a:solidFill>
                <a:latin typeface="+mn-lt"/>
              </a:rPr>
              <a:t>Political heat-map (Societal)</a:t>
            </a:r>
          </a:p>
        </p:txBody>
      </p:sp>
      <p:sp>
        <p:nvSpPr>
          <p:cNvPr id="4" name="Slide Number Placeholder 3">
            <a:extLst>
              <a:ext uri="{FF2B5EF4-FFF2-40B4-BE49-F238E27FC236}">
                <a16:creationId xmlns:a16="http://schemas.microsoft.com/office/drawing/2014/main" id="{8BA2A661-D6EB-4346-A43C-E077C42042FC}"/>
              </a:ext>
            </a:extLst>
          </p:cNvPr>
          <p:cNvSpPr>
            <a:spLocks noGrp="1"/>
          </p:cNvSpPr>
          <p:nvPr>
            <p:ph type="sldNum" sz="quarter" idx="12"/>
          </p:nvPr>
        </p:nvSpPr>
        <p:spPr/>
        <p:txBody>
          <a:bodyPr/>
          <a:lstStyle/>
          <a:p>
            <a:fld id="{F3081D5E-FE68-4115-B6F4-4735CF4DEAE8}" type="slidenum">
              <a:rPr lang="ru-RU" smtClean="0"/>
              <a:pPr/>
              <a:t>33</a:t>
            </a:fld>
            <a:endParaRPr lang="ru-RU"/>
          </a:p>
        </p:txBody>
      </p:sp>
      <p:pic>
        <p:nvPicPr>
          <p:cNvPr id="7" name="Picture 6">
            <a:extLst>
              <a:ext uri="{FF2B5EF4-FFF2-40B4-BE49-F238E27FC236}">
                <a16:creationId xmlns:a16="http://schemas.microsoft.com/office/drawing/2014/main" id="{BF84CA57-521D-7448-B99C-38E25B6DADD2}"/>
              </a:ext>
            </a:extLst>
          </p:cNvPr>
          <p:cNvPicPr>
            <a:picLocks noChangeAspect="1"/>
          </p:cNvPicPr>
          <p:nvPr/>
        </p:nvPicPr>
        <p:blipFill>
          <a:blip r:embed="rId3"/>
          <a:stretch>
            <a:fillRect/>
          </a:stretch>
        </p:blipFill>
        <p:spPr>
          <a:xfrm>
            <a:off x="1257300" y="1295400"/>
            <a:ext cx="6591300" cy="4918881"/>
          </a:xfrm>
          <a:prstGeom prst="rect">
            <a:avLst/>
          </a:prstGeom>
        </p:spPr>
      </p:pic>
      <p:sp>
        <p:nvSpPr>
          <p:cNvPr id="8" name="TextBox 7">
            <a:extLst>
              <a:ext uri="{FF2B5EF4-FFF2-40B4-BE49-F238E27FC236}">
                <a16:creationId xmlns:a16="http://schemas.microsoft.com/office/drawing/2014/main" id="{51B899AA-5C18-284A-BE6A-3ED08BC42F64}"/>
              </a:ext>
            </a:extLst>
          </p:cNvPr>
          <p:cNvSpPr txBox="1"/>
          <p:nvPr/>
        </p:nvSpPr>
        <p:spPr>
          <a:xfrm>
            <a:off x="5410200" y="4191000"/>
            <a:ext cx="1377300" cy="369332"/>
          </a:xfrm>
          <a:prstGeom prst="rect">
            <a:avLst/>
          </a:prstGeom>
          <a:noFill/>
        </p:spPr>
        <p:txBody>
          <a:bodyPr wrap="none" rtlCol="0">
            <a:spAutoFit/>
          </a:bodyPr>
          <a:lstStyle/>
          <a:p>
            <a:r>
              <a:rPr lang="en-US" dirty="0"/>
              <a:t>Syria (0.98)</a:t>
            </a:r>
          </a:p>
        </p:txBody>
      </p:sp>
      <p:pic>
        <p:nvPicPr>
          <p:cNvPr id="10"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121196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2E59-F8A8-8043-9C11-137D8078C100}"/>
              </a:ext>
            </a:extLst>
          </p:cNvPr>
          <p:cNvSpPr>
            <a:spLocks noGrp="1"/>
          </p:cNvSpPr>
          <p:nvPr>
            <p:ph type="title"/>
          </p:nvPr>
        </p:nvSpPr>
        <p:spPr>
          <a:xfrm>
            <a:off x="609600" y="0"/>
            <a:ext cx="7886700" cy="1325563"/>
          </a:xfrm>
        </p:spPr>
        <p:txBody>
          <a:bodyPr>
            <a:normAutofit/>
          </a:bodyPr>
          <a:lstStyle/>
          <a:p>
            <a:pPr algn="ctr"/>
            <a:r>
              <a:rPr lang="en-US" sz="3200" b="1" dirty="0">
                <a:solidFill>
                  <a:srgbClr val="0070C0"/>
                </a:solidFill>
                <a:latin typeface="+mn-lt"/>
              </a:rPr>
              <a:t>Political heat-map (Technological)</a:t>
            </a:r>
          </a:p>
        </p:txBody>
      </p:sp>
      <p:sp>
        <p:nvSpPr>
          <p:cNvPr id="4" name="Slide Number Placeholder 3">
            <a:extLst>
              <a:ext uri="{FF2B5EF4-FFF2-40B4-BE49-F238E27FC236}">
                <a16:creationId xmlns:a16="http://schemas.microsoft.com/office/drawing/2014/main" id="{8BA2A661-D6EB-4346-A43C-E077C42042FC}"/>
              </a:ext>
            </a:extLst>
          </p:cNvPr>
          <p:cNvSpPr>
            <a:spLocks noGrp="1"/>
          </p:cNvSpPr>
          <p:nvPr>
            <p:ph type="sldNum" sz="quarter" idx="12"/>
          </p:nvPr>
        </p:nvSpPr>
        <p:spPr/>
        <p:txBody>
          <a:bodyPr/>
          <a:lstStyle/>
          <a:p>
            <a:fld id="{F3081D5E-FE68-4115-B6F4-4735CF4DEAE8}" type="slidenum">
              <a:rPr lang="ru-RU" smtClean="0"/>
              <a:pPr/>
              <a:t>34</a:t>
            </a:fld>
            <a:endParaRPr lang="ru-RU"/>
          </a:p>
        </p:txBody>
      </p:sp>
      <p:pic>
        <p:nvPicPr>
          <p:cNvPr id="6" name="Picture 5">
            <a:extLst>
              <a:ext uri="{FF2B5EF4-FFF2-40B4-BE49-F238E27FC236}">
                <a16:creationId xmlns:a16="http://schemas.microsoft.com/office/drawing/2014/main" id="{CC1D6D9E-17A9-6F44-A1A9-3F751A5A5114}"/>
              </a:ext>
            </a:extLst>
          </p:cNvPr>
          <p:cNvPicPr>
            <a:picLocks noChangeAspect="1"/>
          </p:cNvPicPr>
          <p:nvPr/>
        </p:nvPicPr>
        <p:blipFill>
          <a:blip r:embed="rId3"/>
          <a:stretch>
            <a:fillRect/>
          </a:stretch>
        </p:blipFill>
        <p:spPr>
          <a:xfrm>
            <a:off x="1257300" y="1295400"/>
            <a:ext cx="6591300" cy="4918881"/>
          </a:xfrm>
          <a:prstGeom prst="rect">
            <a:avLst/>
          </a:prstGeom>
        </p:spPr>
      </p:pic>
      <p:sp>
        <p:nvSpPr>
          <p:cNvPr id="7" name="TextBox 6">
            <a:extLst>
              <a:ext uri="{FF2B5EF4-FFF2-40B4-BE49-F238E27FC236}">
                <a16:creationId xmlns:a16="http://schemas.microsoft.com/office/drawing/2014/main" id="{82A8158E-DC6A-494D-B88E-47E300464AAA}"/>
              </a:ext>
            </a:extLst>
          </p:cNvPr>
          <p:cNvSpPr txBox="1"/>
          <p:nvPr/>
        </p:nvSpPr>
        <p:spPr>
          <a:xfrm>
            <a:off x="2133600" y="2895600"/>
            <a:ext cx="1300356" cy="369332"/>
          </a:xfrm>
          <a:prstGeom prst="rect">
            <a:avLst/>
          </a:prstGeom>
          <a:noFill/>
        </p:spPr>
        <p:txBody>
          <a:bodyPr wrap="none" rtlCol="0">
            <a:spAutoFit/>
          </a:bodyPr>
          <a:lstStyle/>
          <a:p>
            <a:r>
              <a:rPr lang="en-US" dirty="0"/>
              <a:t>U.S. (1.00)</a:t>
            </a:r>
          </a:p>
        </p:txBody>
      </p:sp>
      <p:sp>
        <p:nvSpPr>
          <p:cNvPr id="8" name="TextBox 7">
            <a:extLst>
              <a:ext uri="{FF2B5EF4-FFF2-40B4-BE49-F238E27FC236}">
                <a16:creationId xmlns:a16="http://schemas.microsoft.com/office/drawing/2014/main" id="{D3E92E31-E2EB-E245-9D45-70F01F65AD24}"/>
              </a:ext>
            </a:extLst>
          </p:cNvPr>
          <p:cNvSpPr txBox="1"/>
          <p:nvPr/>
        </p:nvSpPr>
        <p:spPr>
          <a:xfrm>
            <a:off x="3690744" y="2744801"/>
            <a:ext cx="1300356" cy="369332"/>
          </a:xfrm>
          <a:prstGeom prst="rect">
            <a:avLst/>
          </a:prstGeom>
          <a:noFill/>
        </p:spPr>
        <p:txBody>
          <a:bodyPr wrap="none" rtlCol="0">
            <a:spAutoFit/>
          </a:bodyPr>
          <a:lstStyle/>
          <a:p>
            <a:r>
              <a:rPr lang="en-US" dirty="0"/>
              <a:t>U.K. (0.51)</a:t>
            </a:r>
          </a:p>
        </p:txBody>
      </p:sp>
      <p:pic>
        <p:nvPicPr>
          <p:cNvPr id="10"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868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0"/>
            <a:ext cx="7886700" cy="1325563"/>
          </a:xfrm>
        </p:spPr>
        <p:txBody>
          <a:bodyPr>
            <a:normAutofit/>
          </a:bodyPr>
          <a:lstStyle/>
          <a:p>
            <a:pPr algn="ctr"/>
            <a:r>
              <a:rPr lang="en-US" sz="3200" b="1" dirty="0">
                <a:solidFill>
                  <a:srgbClr val="0070C0"/>
                </a:solidFill>
                <a:latin typeface="+mn-lt"/>
              </a:rPr>
              <a:t>Contributions:</a:t>
            </a:r>
          </a:p>
        </p:txBody>
      </p:sp>
      <p:sp>
        <p:nvSpPr>
          <p:cNvPr id="3" name="Content Placeholder 2"/>
          <p:cNvSpPr>
            <a:spLocks noGrp="1"/>
          </p:cNvSpPr>
          <p:nvPr>
            <p:ph idx="1"/>
          </p:nvPr>
        </p:nvSpPr>
        <p:spPr>
          <a:xfrm>
            <a:off x="-1" y="1064296"/>
            <a:ext cx="9141327" cy="4800600"/>
          </a:xfrm>
        </p:spPr>
        <p:txBody>
          <a:bodyPr>
            <a:normAutofit/>
          </a:bodyPr>
          <a:lstStyle/>
          <a:p>
            <a:r>
              <a:rPr lang="en-US" sz="2000" dirty="0"/>
              <a:t>Built an automatic detection tool for risk events collection</a:t>
            </a:r>
          </a:p>
          <a:p>
            <a:endParaRPr lang="en-US" sz="2000" dirty="0"/>
          </a:p>
          <a:p>
            <a:r>
              <a:rPr lang="en-US" sz="2000" dirty="0"/>
              <a:t>Reconstructed relational dependencies from risk events in the WCEP. </a:t>
            </a:r>
          </a:p>
          <a:p>
            <a:pPr lvl="1"/>
            <a:r>
              <a:rPr lang="en-US" sz="1800" dirty="0"/>
              <a:t>The experts show concern about yet unseen risks that may arise in the future or have an enormous impact on all humanity </a:t>
            </a:r>
          </a:p>
          <a:p>
            <a:pPr lvl="1"/>
            <a:r>
              <a:rPr lang="en-US" sz="1800" dirty="0"/>
              <a:t>The public tends to focus on risks that matter to everyday life </a:t>
            </a:r>
          </a:p>
          <a:p>
            <a:endParaRPr lang="en-US" sz="2000" dirty="0"/>
          </a:p>
          <a:p>
            <a:r>
              <a:rPr lang="en-US" sz="2000" dirty="0"/>
              <a:t>Discovered spatial characteristic of risks by analyzing local information extracted from events. </a:t>
            </a:r>
          </a:p>
          <a:p>
            <a:pPr lvl="1"/>
            <a:r>
              <a:rPr lang="en-US" sz="1800" dirty="0"/>
              <a:t>Economic risks are in trade developed countries </a:t>
            </a:r>
          </a:p>
          <a:p>
            <a:pPr lvl="1"/>
            <a:r>
              <a:rPr lang="en-US" sz="1800" dirty="0"/>
              <a:t>Environmental risks are in coastal areas </a:t>
            </a:r>
          </a:p>
          <a:p>
            <a:pPr lvl="1"/>
            <a:r>
              <a:rPr lang="en-US" sz="1800" dirty="0"/>
              <a:t>Geopolitical risks are in unstable nations </a:t>
            </a:r>
          </a:p>
          <a:p>
            <a:pPr lvl="1"/>
            <a:r>
              <a:rPr lang="en-US" sz="1800" dirty="0"/>
              <a:t>Social risks are the consequence of geopolitical risks</a:t>
            </a:r>
          </a:p>
          <a:p>
            <a:pPr lvl="1"/>
            <a:r>
              <a:rPr lang="en-US" sz="1800" dirty="0"/>
              <a:t>Technological risks are in technologically advanced countries </a:t>
            </a:r>
          </a:p>
          <a:p>
            <a:endParaRPr lang="en-US" sz="1800" dirty="0"/>
          </a:p>
        </p:txBody>
      </p:sp>
      <p:sp>
        <p:nvSpPr>
          <p:cNvPr id="4" name="Slide Number Placeholder 3"/>
          <p:cNvSpPr>
            <a:spLocks noGrp="1"/>
          </p:cNvSpPr>
          <p:nvPr>
            <p:ph type="sldNum" sz="quarter" idx="12"/>
          </p:nvPr>
        </p:nvSpPr>
        <p:spPr/>
        <p:txBody>
          <a:bodyPr/>
          <a:lstStyle/>
          <a:p>
            <a:fld id="{F3081D5E-FE68-4115-B6F4-4735CF4DEAE8}" type="slidenum">
              <a:rPr lang="ru-RU" smtClean="0"/>
              <a:pPr/>
              <a:t>35</a:t>
            </a:fld>
            <a:endParaRPr lang="ru-RU"/>
          </a:p>
        </p:txBody>
      </p:sp>
      <p:pic>
        <p:nvPicPr>
          <p:cNvPr id="6"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36682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8057-458E-2543-9FD8-B13471747A3B}"/>
              </a:ext>
            </a:extLst>
          </p:cNvPr>
          <p:cNvSpPr>
            <a:spLocks noGrp="1"/>
          </p:cNvSpPr>
          <p:nvPr>
            <p:ph type="title"/>
          </p:nvPr>
        </p:nvSpPr>
        <p:spPr>
          <a:xfrm>
            <a:off x="648746" y="0"/>
            <a:ext cx="7886700" cy="1325563"/>
          </a:xfrm>
        </p:spPr>
        <p:txBody>
          <a:bodyPr>
            <a:normAutofit/>
          </a:bodyPr>
          <a:lstStyle/>
          <a:p>
            <a:pPr algn="ctr"/>
            <a:r>
              <a:rPr lang="en-US" sz="3200" b="1" dirty="0">
                <a:solidFill>
                  <a:srgbClr val="0070C0"/>
                </a:solidFill>
                <a:latin typeface="+mn-lt"/>
              </a:rPr>
              <a:t>Risk network control</a:t>
            </a:r>
          </a:p>
        </p:txBody>
      </p:sp>
      <p:sp>
        <p:nvSpPr>
          <p:cNvPr id="3" name="Content Placeholder 2">
            <a:extLst>
              <a:ext uri="{FF2B5EF4-FFF2-40B4-BE49-F238E27FC236}">
                <a16:creationId xmlns:a16="http://schemas.microsoft.com/office/drawing/2014/main" id="{6C47D358-4395-894A-892A-0396EAFB359A}"/>
              </a:ext>
            </a:extLst>
          </p:cNvPr>
          <p:cNvSpPr>
            <a:spLocks noGrp="1"/>
          </p:cNvSpPr>
          <p:nvPr>
            <p:ph idx="1"/>
          </p:nvPr>
        </p:nvSpPr>
        <p:spPr>
          <a:xfrm>
            <a:off x="628650" y="1172505"/>
            <a:ext cx="7886700" cy="4351338"/>
          </a:xfrm>
        </p:spPr>
        <p:txBody>
          <a:bodyPr>
            <a:normAutofit fontScale="92500" lnSpcReduction="10000"/>
          </a:bodyPr>
          <a:lstStyle/>
          <a:p>
            <a:r>
              <a:rPr lang="en-US" dirty="0"/>
              <a:t>We need a solution to control networked risks optimally.</a:t>
            </a:r>
          </a:p>
          <a:p>
            <a:endParaRPr lang="en-US" dirty="0"/>
          </a:p>
          <a:p>
            <a:r>
              <a:rPr lang="en-US" dirty="0"/>
              <a:t>We need to balance costs in different control stages.</a:t>
            </a:r>
          </a:p>
          <a:p>
            <a:endParaRPr lang="en-US" dirty="0"/>
          </a:p>
          <a:p>
            <a:r>
              <a:rPr lang="en-US" dirty="0"/>
              <a:t>We need to study the specific characteristics of risk network control:</a:t>
            </a:r>
          </a:p>
          <a:p>
            <a:pPr lvl="1"/>
            <a:r>
              <a:rPr lang="en-US" dirty="0"/>
              <a:t>The intermediate state costs in the risk network are non-negligible.</a:t>
            </a:r>
          </a:p>
          <a:p>
            <a:pPr lvl="1"/>
            <a:r>
              <a:rPr lang="en-US" dirty="0"/>
              <a:t>The desired final state is not the same as the steady state, which needs continuous control input to keep the system at the final state.</a:t>
            </a:r>
          </a:p>
        </p:txBody>
      </p:sp>
      <p:sp>
        <p:nvSpPr>
          <p:cNvPr id="4" name="Slide Number Placeholder 3">
            <a:extLst>
              <a:ext uri="{FF2B5EF4-FFF2-40B4-BE49-F238E27FC236}">
                <a16:creationId xmlns:a16="http://schemas.microsoft.com/office/drawing/2014/main" id="{5FA89469-EA9A-1E4B-8908-964C2A108550}"/>
              </a:ext>
            </a:extLst>
          </p:cNvPr>
          <p:cNvSpPr>
            <a:spLocks noGrp="1"/>
          </p:cNvSpPr>
          <p:nvPr>
            <p:ph type="sldNum" sz="quarter" idx="12"/>
          </p:nvPr>
        </p:nvSpPr>
        <p:spPr/>
        <p:txBody>
          <a:bodyPr/>
          <a:lstStyle/>
          <a:p>
            <a:fld id="{F3081D5E-FE68-4115-B6F4-4735CF4DEAE8}" type="slidenum">
              <a:rPr lang="ru-RU" smtClean="0"/>
              <a:pPr/>
              <a:t>36</a:t>
            </a:fld>
            <a:endParaRPr lang="ru-RU"/>
          </a:p>
        </p:txBody>
      </p:sp>
      <p:pic>
        <p:nvPicPr>
          <p:cNvPr id="5"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83448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2B695-EDB3-AC45-B6E4-2A205682F4A1}"/>
              </a:ext>
            </a:extLst>
          </p:cNvPr>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Assumptions and limitations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7BBA01D-DEE7-2540-B840-6030F6CAE007}"/>
                  </a:ext>
                </a:extLst>
              </p:cNvPr>
              <p:cNvSpPr>
                <a:spLocks noGrp="1"/>
              </p:cNvSpPr>
              <p:nvPr>
                <p:ph idx="1"/>
              </p:nvPr>
            </p:nvSpPr>
            <p:spPr>
              <a:xfrm>
                <a:off x="190919" y="1313159"/>
                <a:ext cx="8661679" cy="4645514"/>
              </a:xfrm>
            </p:spPr>
            <p:txBody>
              <a:bodyPr>
                <a:normAutofit fontScale="85000" lnSpcReduction="20000"/>
              </a:bodyPr>
              <a:lstStyle/>
              <a:p>
                <a:r>
                  <a:rPr lang="en-US" dirty="0"/>
                  <a:t>In the CARP model, a non-negative state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d>
                      <m:dPr>
                        <m:ctrlPr>
                          <a:rPr lang="en-US" i="1">
                            <a:latin typeface="Cambria Math" panose="02040503050406030204" pitchFamily="18" charset="0"/>
                          </a:rPr>
                        </m:ctrlPr>
                      </m:dPr>
                      <m:e>
                        <m:r>
                          <a:rPr lang="en-US" i="1">
                            <a:latin typeface="Cambria Math" panose="02040503050406030204" pitchFamily="18" charset="0"/>
                          </a:rPr>
                          <m:t>𝑘</m:t>
                        </m:r>
                      </m:e>
                    </m: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[0,1]</m:t>
                    </m:r>
                  </m:oMath>
                </a14:m>
                <a:r>
                  <a:rPr lang="en-US" dirty="0"/>
                  <a:t> of risk </a:t>
                </a:r>
                <a14:m>
                  <m:oMath xmlns:m="http://schemas.openxmlformats.org/officeDocument/2006/math">
                    <m:r>
                      <a:rPr lang="en-US" i="1">
                        <a:latin typeface="Cambria Math" panose="02040503050406030204" pitchFamily="18" charset="0"/>
                      </a:rPr>
                      <m:t>𝑖</m:t>
                    </m:r>
                    <m:r>
                      <a:rPr lang="en-US" i="1">
                        <a:latin typeface="Cambria Math" panose="02040503050406030204" pitchFamily="18" charset="0"/>
                      </a:rPr>
                      <m:t> </m:t>
                    </m:r>
                  </m:oMath>
                </a14:m>
                <a:r>
                  <a:rPr lang="en-US" dirty="0"/>
                  <a:t>at step </a:t>
                </a:r>
                <a14:m>
                  <m:oMath xmlns:m="http://schemas.openxmlformats.org/officeDocument/2006/math">
                    <m:r>
                      <a:rPr lang="en-US" i="1">
                        <a:latin typeface="Cambria Math" panose="02040503050406030204" pitchFamily="18" charset="0"/>
                      </a:rPr>
                      <m:t>𝑘</m:t>
                    </m:r>
                  </m:oMath>
                </a14:m>
                <a:r>
                  <a:rPr lang="en-US" dirty="0"/>
                  <a:t> represents the frequency of the risk being active at that step (month).</a:t>
                </a:r>
              </a:p>
              <a:p>
                <a:endParaRPr lang="en-US" dirty="0"/>
              </a:p>
              <a:p>
                <a:r>
                  <a:rPr lang="en-US" dirty="0"/>
                  <a:t>However, we do not constrain the risk state between 0 and 1. Instead, we allow any real number as the value of the state.</a:t>
                </a:r>
              </a:p>
              <a:p>
                <a:pPr lvl="1"/>
                <a:endParaRPr lang="en-US" dirty="0"/>
              </a:p>
              <a:p>
                <a:pPr lvl="1"/>
                <a:r>
                  <a:rPr lang="en-US" dirty="0"/>
                  <a:t>A risk with state above 1 can be considered as with severe consequence. For example, risk “asset bubble” with state 10 may represent that the mortgage crisis causes a series of economic and societal damages.</a:t>
                </a:r>
              </a:p>
              <a:p>
                <a:pPr lvl="1"/>
                <a:endParaRPr lang="en-US" dirty="0"/>
              </a:p>
              <a:p>
                <a:pPr lvl="1"/>
                <a:r>
                  <a:rPr lang="en-US" dirty="0"/>
                  <a:t>A risk with state below 0 can be considered as over controlled. For example, risk “failure of climate change adaptation” with state -1 may represent that the government has sufficient resources to deal with any risk of extreme weather and also able to defend other risks (nature disaster) with the surplus police force.</a:t>
                </a:r>
              </a:p>
            </p:txBody>
          </p:sp>
        </mc:Choice>
        <mc:Fallback>
          <p:sp>
            <p:nvSpPr>
              <p:cNvPr id="3" name="Content Placeholder 2">
                <a:extLst>
                  <a:ext uri="{FF2B5EF4-FFF2-40B4-BE49-F238E27FC236}">
                    <a16:creationId xmlns:a16="http://schemas.microsoft.com/office/drawing/2014/main" id="{67BBA01D-DEE7-2540-B840-6030F6CAE007}"/>
                  </a:ext>
                </a:extLst>
              </p:cNvPr>
              <p:cNvSpPr>
                <a:spLocks noGrp="1" noRot="1" noChangeAspect="1" noMove="1" noResize="1" noEditPoints="1" noAdjustHandles="1" noChangeArrowheads="1" noChangeShapeType="1" noTextEdit="1"/>
              </p:cNvSpPr>
              <p:nvPr>
                <p:ph idx="1"/>
              </p:nvPr>
            </p:nvSpPr>
            <p:spPr>
              <a:xfrm>
                <a:off x="190919" y="1313159"/>
                <a:ext cx="8661679" cy="4645514"/>
              </a:xfrm>
              <a:blipFill>
                <a:blip r:embed="rId2"/>
                <a:stretch>
                  <a:fillRect l="-915" t="-301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DB31221-5B46-C243-9A44-3F8227D80A98}"/>
              </a:ext>
            </a:extLst>
          </p:cNvPr>
          <p:cNvSpPr>
            <a:spLocks noGrp="1"/>
          </p:cNvSpPr>
          <p:nvPr>
            <p:ph type="sldNum" sz="quarter" idx="12"/>
          </p:nvPr>
        </p:nvSpPr>
        <p:spPr/>
        <p:txBody>
          <a:bodyPr/>
          <a:lstStyle/>
          <a:p>
            <a:fld id="{F3081D5E-FE68-4115-B6F4-4735CF4DEAE8}" type="slidenum">
              <a:rPr lang="ru-RU" smtClean="0"/>
              <a:pPr/>
              <a:t>37</a:t>
            </a:fld>
            <a:endParaRPr lang="ru-RU"/>
          </a:p>
        </p:txBody>
      </p:sp>
      <p:pic>
        <p:nvPicPr>
          <p:cNvPr id="5"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841411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DDA2-3A33-BE49-88BC-75FF4DB57464}"/>
              </a:ext>
            </a:extLst>
          </p:cNvPr>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Risk control example</a:t>
            </a:r>
          </a:p>
        </p:txBody>
      </p:sp>
      <p:sp>
        <p:nvSpPr>
          <p:cNvPr id="4" name="Slide Number Placeholder 3">
            <a:extLst>
              <a:ext uri="{FF2B5EF4-FFF2-40B4-BE49-F238E27FC236}">
                <a16:creationId xmlns:a16="http://schemas.microsoft.com/office/drawing/2014/main" id="{5C711D01-48FD-1649-A2CA-9C22DA8D2924}"/>
              </a:ext>
            </a:extLst>
          </p:cNvPr>
          <p:cNvSpPr>
            <a:spLocks noGrp="1"/>
          </p:cNvSpPr>
          <p:nvPr>
            <p:ph type="sldNum" sz="quarter" idx="12"/>
          </p:nvPr>
        </p:nvSpPr>
        <p:spPr/>
        <p:txBody>
          <a:bodyPr/>
          <a:lstStyle/>
          <a:p>
            <a:fld id="{F3081D5E-FE68-4115-B6F4-4735CF4DEAE8}" type="slidenum">
              <a:rPr lang="ru-RU" smtClean="0"/>
              <a:pPr/>
              <a:t>38</a:t>
            </a:fld>
            <a:endParaRPr lang="ru-RU"/>
          </a:p>
        </p:txBody>
      </p:sp>
      <p:pic>
        <p:nvPicPr>
          <p:cNvPr id="15" name="Picture 14">
            <a:extLst>
              <a:ext uri="{FF2B5EF4-FFF2-40B4-BE49-F238E27FC236}">
                <a16:creationId xmlns:a16="http://schemas.microsoft.com/office/drawing/2014/main" id="{8666785A-A558-C548-BBE8-7C57150B1CBF}"/>
              </a:ext>
            </a:extLst>
          </p:cNvPr>
          <p:cNvPicPr>
            <a:picLocks noChangeAspect="1"/>
          </p:cNvPicPr>
          <p:nvPr/>
        </p:nvPicPr>
        <p:blipFill>
          <a:blip r:embed="rId2"/>
          <a:stretch>
            <a:fillRect/>
          </a:stretch>
        </p:blipFill>
        <p:spPr>
          <a:xfrm>
            <a:off x="1333500" y="3810000"/>
            <a:ext cx="6477000" cy="2349500"/>
          </a:xfrm>
          <a:prstGeom prst="rect">
            <a:avLst/>
          </a:prstGeom>
        </p:spPr>
      </p:pic>
      <p:pic>
        <p:nvPicPr>
          <p:cNvPr id="19" name="Content Placeholder 18">
            <a:extLst>
              <a:ext uri="{FF2B5EF4-FFF2-40B4-BE49-F238E27FC236}">
                <a16:creationId xmlns:a16="http://schemas.microsoft.com/office/drawing/2014/main" id="{6186BB23-9487-994F-A57A-A2ADF30494EB}"/>
              </a:ext>
            </a:extLst>
          </p:cNvPr>
          <p:cNvPicPr>
            <a:picLocks noGrp="1" noChangeAspect="1"/>
          </p:cNvPicPr>
          <p:nvPr>
            <p:ph idx="1"/>
          </p:nvPr>
        </p:nvPicPr>
        <p:blipFill>
          <a:blip r:embed="rId3"/>
          <a:stretch>
            <a:fillRect/>
          </a:stretch>
        </p:blipFill>
        <p:spPr>
          <a:xfrm>
            <a:off x="2241550" y="1277471"/>
            <a:ext cx="4660900" cy="2336800"/>
          </a:xfrm>
        </p:spPr>
      </p:pic>
      <p:sp>
        <p:nvSpPr>
          <p:cNvPr id="6" name="Rectangle 5">
            <a:extLst>
              <a:ext uri="{FF2B5EF4-FFF2-40B4-BE49-F238E27FC236}">
                <a16:creationId xmlns:a16="http://schemas.microsoft.com/office/drawing/2014/main" id="{B23C2C39-C0AB-284E-8E8F-317E18E1407C}"/>
              </a:ext>
            </a:extLst>
          </p:cNvPr>
          <p:cNvSpPr/>
          <p:nvPr/>
        </p:nvSpPr>
        <p:spPr>
          <a:xfrm>
            <a:off x="1331259" y="3771527"/>
            <a:ext cx="1600200"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98A88A8-E3BB-6E42-8F7E-36BCE5769367}"/>
              </a:ext>
            </a:extLst>
          </p:cNvPr>
          <p:cNvSpPr/>
          <p:nvPr/>
        </p:nvSpPr>
        <p:spPr>
          <a:xfrm>
            <a:off x="2947147" y="3770032"/>
            <a:ext cx="773206"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A0F605A-7BCB-8E4A-A5F0-F0A9424345E0}"/>
              </a:ext>
            </a:extLst>
          </p:cNvPr>
          <p:cNvSpPr/>
          <p:nvPr/>
        </p:nvSpPr>
        <p:spPr>
          <a:xfrm>
            <a:off x="3874994" y="3765550"/>
            <a:ext cx="773206"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CFC35F-79B8-C14E-AED2-1C9D0E7D538A}"/>
              </a:ext>
            </a:extLst>
          </p:cNvPr>
          <p:cNvSpPr/>
          <p:nvPr/>
        </p:nvSpPr>
        <p:spPr>
          <a:xfrm>
            <a:off x="4724400" y="3787588"/>
            <a:ext cx="988359"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D34BD6D-55E2-E941-AC47-DA6C90A6FF90}"/>
              </a:ext>
            </a:extLst>
          </p:cNvPr>
          <p:cNvSpPr/>
          <p:nvPr/>
        </p:nvSpPr>
        <p:spPr>
          <a:xfrm>
            <a:off x="5788959" y="3787588"/>
            <a:ext cx="988359"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4DF07CD-44E3-5949-8E35-46EADB140D38}"/>
              </a:ext>
            </a:extLst>
          </p:cNvPr>
          <p:cNvSpPr/>
          <p:nvPr/>
        </p:nvSpPr>
        <p:spPr>
          <a:xfrm>
            <a:off x="6853518" y="3787588"/>
            <a:ext cx="988359"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4061994-DB89-D243-AE4C-685D623D9A99}"/>
              </a:ext>
            </a:extLst>
          </p:cNvPr>
          <p:cNvSpPr/>
          <p:nvPr/>
        </p:nvSpPr>
        <p:spPr>
          <a:xfrm>
            <a:off x="3380815" y="5144993"/>
            <a:ext cx="494179" cy="3414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BF9F019-10DA-B74D-8425-5088ACF9BE08}"/>
              </a:ext>
            </a:extLst>
          </p:cNvPr>
          <p:cNvSpPr/>
          <p:nvPr/>
        </p:nvSpPr>
        <p:spPr>
          <a:xfrm>
            <a:off x="4014507" y="5144993"/>
            <a:ext cx="633693" cy="3414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4C30953-E7F1-1F4C-9CDB-B5DC963EC57A}"/>
              </a:ext>
            </a:extLst>
          </p:cNvPr>
          <p:cNvSpPr/>
          <p:nvPr/>
        </p:nvSpPr>
        <p:spPr>
          <a:xfrm>
            <a:off x="4773148" y="5144993"/>
            <a:ext cx="494179" cy="3414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E10118-1611-D64E-B869-83CDCA636B0A}"/>
              </a:ext>
            </a:extLst>
          </p:cNvPr>
          <p:cNvSpPr/>
          <p:nvPr/>
        </p:nvSpPr>
        <p:spPr>
          <a:xfrm>
            <a:off x="2667000" y="5682129"/>
            <a:ext cx="1871943" cy="1852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45D2EE-1C84-BD42-996F-F691BD066273}"/>
              </a:ext>
            </a:extLst>
          </p:cNvPr>
          <p:cNvSpPr/>
          <p:nvPr/>
        </p:nvSpPr>
        <p:spPr>
          <a:xfrm>
            <a:off x="5267327" y="5682130"/>
            <a:ext cx="1871943" cy="2364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DA9870F-436B-E940-83B1-9D32C01714E4}"/>
              </a:ext>
            </a:extLst>
          </p:cNvPr>
          <p:cNvSpPr/>
          <p:nvPr/>
        </p:nvSpPr>
        <p:spPr>
          <a:xfrm>
            <a:off x="5257800" y="5923056"/>
            <a:ext cx="2527485" cy="2364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27F41B3-8620-F649-BA38-20EF64759FF7}"/>
              </a:ext>
            </a:extLst>
          </p:cNvPr>
          <p:cNvSpPr/>
          <p:nvPr/>
        </p:nvSpPr>
        <p:spPr>
          <a:xfrm>
            <a:off x="7406640" y="5289737"/>
            <a:ext cx="289560" cy="2364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23"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95448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4"/>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16"/>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1"/>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grpId="1" nodeType="clickEffect">
                                  <p:stCondLst>
                                    <p:cond delay="0"/>
                                  </p:stCondLst>
                                  <p:childTnLst>
                                    <p:set>
                                      <p:cBhvr>
                                        <p:cTn id="90" dur="1" fill="hold">
                                          <p:stCondLst>
                                            <p:cond delay="0"/>
                                          </p:stCondLst>
                                        </p:cTn>
                                        <p:tgtEl>
                                          <p:spTgt spid="17"/>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grpId="1" nodeType="clickEffect">
                                  <p:stCondLst>
                                    <p:cond delay="0"/>
                                  </p:stCondLst>
                                  <p:childTnLst>
                                    <p:set>
                                      <p:cBhvr>
                                        <p:cTn id="98" dur="1" fill="hold">
                                          <p:stCondLst>
                                            <p:cond delay="0"/>
                                          </p:stCondLst>
                                        </p:cTn>
                                        <p:tgtEl>
                                          <p:spTgt spid="18"/>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6" grpId="0" animBg="1"/>
      <p:bldP spid="16" grpId="1" animBg="1"/>
      <p:bldP spid="17" grpId="0" animBg="1"/>
      <p:bldP spid="17" grpId="1" animBg="1"/>
      <p:bldP spid="18" grpId="0" animBg="1"/>
      <p:bldP spid="18" grpId="1" animBg="1"/>
      <p:bldP spid="20" grpId="0" animBg="1"/>
      <p:bldP spid="20" grpId="1" animBg="1"/>
      <p:bldP spid="21" grpId="0" animBg="1"/>
      <p:bldP spid="21"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A929-9834-6D46-99EA-234EB09B6E27}"/>
              </a:ext>
            </a:extLst>
          </p:cNvPr>
          <p:cNvSpPr>
            <a:spLocks noGrp="1"/>
          </p:cNvSpPr>
          <p:nvPr>
            <p:ph type="title"/>
          </p:nvPr>
        </p:nvSpPr>
        <p:spPr>
          <a:xfrm>
            <a:off x="674351" y="0"/>
            <a:ext cx="7886700" cy="1325563"/>
          </a:xfrm>
        </p:spPr>
        <p:txBody>
          <a:bodyPr>
            <a:normAutofit/>
          </a:bodyPr>
          <a:lstStyle/>
          <a:p>
            <a:pPr algn="ctr"/>
            <a:r>
              <a:rPr lang="en-US" sz="3200" b="1" dirty="0">
                <a:solidFill>
                  <a:srgbClr val="0070C0"/>
                </a:solidFill>
                <a:latin typeface="+mn-lt"/>
              </a:rPr>
              <a:t>Reactive control example</a:t>
            </a:r>
          </a:p>
        </p:txBody>
      </p:sp>
      <p:sp>
        <p:nvSpPr>
          <p:cNvPr id="3" name="Content Placeholder 2">
            <a:extLst>
              <a:ext uri="{FF2B5EF4-FFF2-40B4-BE49-F238E27FC236}">
                <a16:creationId xmlns:a16="http://schemas.microsoft.com/office/drawing/2014/main" id="{1D1CC371-F5CF-1C4E-87F0-811D8AF88A8F}"/>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47D41AF8-6706-C14A-A1B0-62BA802539F7}"/>
              </a:ext>
            </a:extLst>
          </p:cNvPr>
          <p:cNvSpPr>
            <a:spLocks noGrp="1"/>
          </p:cNvSpPr>
          <p:nvPr>
            <p:ph type="sldNum" sz="quarter" idx="12"/>
          </p:nvPr>
        </p:nvSpPr>
        <p:spPr/>
        <p:txBody>
          <a:bodyPr/>
          <a:lstStyle/>
          <a:p>
            <a:fld id="{F3081D5E-FE68-4115-B6F4-4735CF4DEAE8}" type="slidenum">
              <a:rPr lang="ru-RU" smtClean="0"/>
              <a:pPr/>
              <a:t>39</a:t>
            </a:fld>
            <a:endParaRPr lang="ru-RU"/>
          </a:p>
        </p:txBody>
      </p:sp>
      <p:pic>
        <p:nvPicPr>
          <p:cNvPr id="6" name="Picture 5">
            <a:extLst>
              <a:ext uri="{FF2B5EF4-FFF2-40B4-BE49-F238E27FC236}">
                <a16:creationId xmlns:a16="http://schemas.microsoft.com/office/drawing/2014/main" id="{1CA9A267-60CB-B649-AA20-11CF94E719BA}"/>
              </a:ext>
            </a:extLst>
          </p:cNvPr>
          <p:cNvPicPr>
            <a:picLocks noChangeAspect="1"/>
          </p:cNvPicPr>
          <p:nvPr/>
        </p:nvPicPr>
        <p:blipFill>
          <a:blip r:embed="rId3"/>
          <a:stretch>
            <a:fillRect/>
          </a:stretch>
        </p:blipFill>
        <p:spPr>
          <a:xfrm>
            <a:off x="76200" y="2667000"/>
            <a:ext cx="3093595" cy="2120492"/>
          </a:xfrm>
          <a:prstGeom prst="rect">
            <a:avLst/>
          </a:prstGeom>
        </p:spPr>
      </p:pic>
      <p:pic>
        <p:nvPicPr>
          <p:cNvPr id="7" name="Picture 6">
            <a:extLst>
              <a:ext uri="{FF2B5EF4-FFF2-40B4-BE49-F238E27FC236}">
                <a16:creationId xmlns:a16="http://schemas.microsoft.com/office/drawing/2014/main" id="{98C9CA6D-E492-144E-A8D8-7FEF9F261808}"/>
              </a:ext>
            </a:extLst>
          </p:cNvPr>
          <p:cNvPicPr>
            <a:picLocks noChangeAspect="1"/>
          </p:cNvPicPr>
          <p:nvPr/>
        </p:nvPicPr>
        <p:blipFill>
          <a:blip r:embed="rId4"/>
          <a:stretch>
            <a:fillRect/>
          </a:stretch>
        </p:blipFill>
        <p:spPr>
          <a:xfrm>
            <a:off x="6080798" y="1371600"/>
            <a:ext cx="2834602" cy="1942967"/>
          </a:xfrm>
          <a:prstGeom prst="rect">
            <a:avLst/>
          </a:prstGeom>
        </p:spPr>
      </p:pic>
      <p:pic>
        <p:nvPicPr>
          <p:cNvPr id="8" name="Picture 7">
            <a:extLst>
              <a:ext uri="{FF2B5EF4-FFF2-40B4-BE49-F238E27FC236}">
                <a16:creationId xmlns:a16="http://schemas.microsoft.com/office/drawing/2014/main" id="{583B243A-491D-2E48-AA23-753F120C66F6}"/>
              </a:ext>
            </a:extLst>
          </p:cNvPr>
          <p:cNvPicPr>
            <a:picLocks noChangeAspect="1"/>
          </p:cNvPicPr>
          <p:nvPr/>
        </p:nvPicPr>
        <p:blipFill>
          <a:blip r:embed="rId5"/>
          <a:stretch>
            <a:fillRect/>
          </a:stretch>
        </p:blipFill>
        <p:spPr>
          <a:xfrm>
            <a:off x="3200400" y="1371600"/>
            <a:ext cx="2834602" cy="1942967"/>
          </a:xfrm>
          <a:prstGeom prst="rect">
            <a:avLst/>
          </a:prstGeom>
        </p:spPr>
      </p:pic>
      <p:pic>
        <p:nvPicPr>
          <p:cNvPr id="9" name="Picture 8">
            <a:extLst>
              <a:ext uri="{FF2B5EF4-FFF2-40B4-BE49-F238E27FC236}">
                <a16:creationId xmlns:a16="http://schemas.microsoft.com/office/drawing/2014/main" id="{CCE34F97-7729-534C-B8C0-5B1A8FE2F56D}"/>
              </a:ext>
            </a:extLst>
          </p:cNvPr>
          <p:cNvPicPr>
            <a:picLocks noChangeAspect="1"/>
          </p:cNvPicPr>
          <p:nvPr/>
        </p:nvPicPr>
        <p:blipFill>
          <a:blip r:embed="rId6"/>
          <a:stretch>
            <a:fillRect/>
          </a:stretch>
        </p:blipFill>
        <p:spPr>
          <a:xfrm>
            <a:off x="6080798" y="3911600"/>
            <a:ext cx="2834602" cy="1942967"/>
          </a:xfrm>
          <a:prstGeom prst="rect">
            <a:avLst/>
          </a:prstGeom>
        </p:spPr>
      </p:pic>
      <p:pic>
        <p:nvPicPr>
          <p:cNvPr id="10" name="Picture 9">
            <a:extLst>
              <a:ext uri="{FF2B5EF4-FFF2-40B4-BE49-F238E27FC236}">
                <a16:creationId xmlns:a16="http://schemas.microsoft.com/office/drawing/2014/main" id="{4ED3CA01-FBDE-4B48-A75B-DF31A4E5D662}"/>
              </a:ext>
            </a:extLst>
          </p:cNvPr>
          <p:cNvPicPr>
            <a:picLocks noChangeAspect="1"/>
          </p:cNvPicPr>
          <p:nvPr/>
        </p:nvPicPr>
        <p:blipFill>
          <a:blip r:embed="rId7"/>
          <a:stretch>
            <a:fillRect/>
          </a:stretch>
        </p:blipFill>
        <p:spPr>
          <a:xfrm>
            <a:off x="3200400" y="3911600"/>
            <a:ext cx="2834602" cy="1942967"/>
          </a:xfrm>
          <a:prstGeom prst="rect">
            <a:avLst/>
          </a:prstGeom>
        </p:spPr>
      </p:pic>
      <p:sp>
        <p:nvSpPr>
          <p:cNvPr id="11" name="Rectangle 10">
            <a:extLst>
              <a:ext uri="{FF2B5EF4-FFF2-40B4-BE49-F238E27FC236}">
                <a16:creationId xmlns:a16="http://schemas.microsoft.com/office/drawing/2014/main" id="{E7C0FA44-7390-B844-8958-94BD4CC847A9}"/>
              </a:ext>
            </a:extLst>
          </p:cNvPr>
          <p:cNvSpPr/>
          <p:nvPr/>
        </p:nvSpPr>
        <p:spPr>
          <a:xfrm>
            <a:off x="7162392" y="1676400"/>
            <a:ext cx="915216"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4EA45B-C484-BA40-9704-7467A10875E9}"/>
              </a:ext>
            </a:extLst>
          </p:cNvPr>
          <p:cNvSpPr/>
          <p:nvPr/>
        </p:nvSpPr>
        <p:spPr>
          <a:xfrm>
            <a:off x="3787318" y="1892433"/>
            <a:ext cx="915216"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F3A42EB-AE72-9C4D-A7B7-FC9397C90A02}"/>
              </a:ext>
            </a:extLst>
          </p:cNvPr>
          <p:cNvSpPr/>
          <p:nvPr/>
        </p:nvSpPr>
        <p:spPr>
          <a:xfrm>
            <a:off x="707781" y="3314567"/>
            <a:ext cx="915216"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505E06D-58C5-3A47-AA54-B68751AC1CA0}"/>
              </a:ext>
            </a:extLst>
          </p:cNvPr>
          <p:cNvSpPr/>
          <p:nvPr/>
        </p:nvSpPr>
        <p:spPr>
          <a:xfrm>
            <a:off x="3717983" y="4475456"/>
            <a:ext cx="915216"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D8CC6BA-97DD-344D-BA3D-B2A88B28CCF1}"/>
              </a:ext>
            </a:extLst>
          </p:cNvPr>
          <p:cNvSpPr/>
          <p:nvPr/>
        </p:nvSpPr>
        <p:spPr>
          <a:xfrm>
            <a:off x="4762214" y="4076567"/>
            <a:ext cx="1173025" cy="7109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C117160-F4DE-914B-8DAF-9E2C5E80F86C}"/>
              </a:ext>
            </a:extLst>
          </p:cNvPr>
          <p:cNvSpPr/>
          <p:nvPr/>
        </p:nvSpPr>
        <p:spPr>
          <a:xfrm>
            <a:off x="4770575" y="1537112"/>
            <a:ext cx="1173025" cy="7109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E97E52-CED2-FC4D-8991-C5AF5D74BBC2}"/>
              </a:ext>
            </a:extLst>
          </p:cNvPr>
          <p:cNvSpPr/>
          <p:nvPr/>
        </p:nvSpPr>
        <p:spPr>
          <a:xfrm>
            <a:off x="6607905" y="4475456"/>
            <a:ext cx="915216"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E8613EA-5182-004A-9131-9356AA577AC1}"/>
              </a:ext>
            </a:extLst>
          </p:cNvPr>
          <p:cNvSpPr/>
          <p:nvPr/>
        </p:nvSpPr>
        <p:spPr>
          <a:xfrm>
            <a:off x="5562600" y="4813244"/>
            <a:ext cx="503398"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2409A0-05DF-604A-86AA-D0C2B74CAEC5}"/>
              </a:ext>
            </a:extLst>
          </p:cNvPr>
          <p:cNvSpPr/>
          <p:nvPr/>
        </p:nvSpPr>
        <p:spPr>
          <a:xfrm>
            <a:off x="8442501" y="4715247"/>
            <a:ext cx="503398" cy="3356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C557CB7-79CE-7243-97A0-44CD777F9F69}"/>
              </a:ext>
            </a:extLst>
          </p:cNvPr>
          <p:cNvSpPr txBox="1"/>
          <p:nvPr/>
        </p:nvSpPr>
        <p:spPr>
          <a:xfrm>
            <a:off x="1600175" y="5880319"/>
            <a:ext cx="6417141" cy="369332"/>
          </a:xfrm>
          <a:prstGeom prst="rect">
            <a:avLst/>
          </a:prstGeom>
          <a:noFill/>
        </p:spPr>
        <p:txBody>
          <a:bodyPr wrap="none" rtlCol="0">
            <a:spAutoFit/>
          </a:bodyPr>
          <a:lstStyle/>
          <a:p>
            <a:r>
              <a:rPr lang="en-US" dirty="0"/>
              <a:t>Control active risk 3 costs less than control a nonactive risk 4</a:t>
            </a:r>
          </a:p>
        </p:txBody>
      </p:sp>
      <p:pic>
        <p:nvPicPr>
          <p:cNvPr id="20" name="Shape 91" descr="D:\Qiming Lu\Pictures\rpi_seal.gif"/>
          <p:cNvPicPr preferRelativeResize="0"/>
          <p:nvPr/>
        </p:nvPicPr>
        <p:blipFill rotWithShape="1">
          <a:blip r:embed="rId8">
            <a:alphaModFix/>
          </a:blip>
          <a:srcRect/>
          <a:stretch/>
        </p:blipFill>
        <p:spPr>
          <a:xfrm>
            <a:off x="8205335" y="5986650"/>
            <a:ext cx="935992" cy="871100"/>
          </a:xfrm>
          <a:prstGeom prst="rect">
            <a:avLst/>
          </a:prstGeom>
          <a:noFill/>
          <a:ln>
            <a:noFill/>
          </a:ln>
        </p:spPr>
      </p:pic>
      <p:pic>
        <p:nvPicPr>
          <p:cNvPr id="21" name="Picture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43714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3"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xit" presetSubtype="0" fill="hold" grpId="3"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4" nodeType="with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4"/>
                                        </p:tgtEl>
                                        <p:attrNameLst>
                                          <p:attrName>style.visibility</p:attrName>
                                        </p:attrNameLst>
                                      </p:cBhvr>
                                      <p:to>
                                        <p:strVal val="hidden"/>
                                      </p:to>
                                    </p:set>
                                  </p:childTnLst>
                                </p:cTn>
                              </p:par>
                              <p:par>
                                <p:cTn id="61" presetID="1" presetClass="exit" presetSubtype="0" fill="hold" grpId="5" nodeType="withEffect">
                                  <p:stCondLst>
                                    <p:cond delay="0"/>
                                  </p:stCondLst>
                                  <p:childTnLst>
                                    <p:set>
                                      <p:cBhvr>
                                        <p:cTn id="62" dur="1" fill="hold">
                                          <p:stCondLst>
                                            <p:cond delay="0"/>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16"/>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5"/>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1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3" nodeType="clickEffect">
                                  <p:stCondLst>
                                    <p:cond delay="0"/>
                                  </p:stCondLst>
                                  <p:childTnLst>
                                    <p:set>
                                      <p:cBhvr>
                                        <p:cTn id="88" dur="1" fill="hold">
                                          <p:stCondLst>
                                            <p:cond delay="0"/>
                                          </p:stCondLst>
                                        </p:cTn>
                                        <p:tgtEl>
                                          <p:spTgt spid="14"/>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17"/>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19"/>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18"/>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2" grpId="2" animBg="1"/>
      <p:bldP spid="12" grpId="3" animBg="1"/>
      <p:bldP spid="12" grpId="4" animBg="1"/>
      <p:bldP spid="12" grpId="5" animBg="1"/>
      <p:bldP spid="13" grpId="0" animBg="1"/>
      <p:bldP spid="13" grpId="1" animBg="1"/>
      <p:bldP spid="13" grpId="2" animBg="1"/>
      <p:bldP spid="13" grpId="3" animBg="1"/>
      <p:bldP spid="14" grpId="0" animBg="1"/>
      <p:bldP spid="14" grpId="1" animBg="1"/>
      <p:bldP spid="14" grpId="2" animBg="1"/>
      <p:bldP spid="14" grpId="3"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9AB76-6B16-A84A-9F36-EBEC652EE5F5}"/>
              </a:ext>
            </a:extLst>
          </p:cNvPr>
          <p:cNvSpPr>
            <a:spLocks noGrp="1"/>
          </p:cNvSpPr>
          <p:nvPr>
            <p:ph type="title"/>
          </p:nvPr>
        </p:nvSpPr>
        <p:spPr>
          <a:xfrm>
            <a:off x="605739" y="0"/>
            <a:ext cx="7886700" cy="1325563"/>
          </a:xfrm>
        </p:spPr>
        <p:txBody>
          <a:bodyPr>
            <a:normAutofit/>
          </a:bodyPr>
          <a:lstStyle/>
          <a:p>
            <a:pPr algn="ctr"/>
            <a:r>
              <a:rPr lang="en-US" sz="3200" b="1" dirty="0">
                <a:solidFill>
                  <a:srgbClr val="0070C0"/>
                </a:solidFill>
                <a:latin typeface="+mn-lt"/>
              </a:rPr>
              <a:t>Proactive control example</a:t>
            </a:r>
          </a:p>
        </p:txBody>
      </p:sp>
      <p:sp>
        <p:nvSpPr>
          <p:cNvPr id="4" name="Slide Number Placeholder 3">
            <a:extLst>
              <a:ext uri="{FF2B5EF4-FFF2-40B4-BE49-F238E27FC236}">
                <a16:creationId xmlns:a16="http://schemas.microsoft.com/office/drawing/2014/main" id="{56DABF15-C71F-7E4B-B580-F63C9FA16A99}"/>
              </a:ext>
            </a:extLst>
          </p:cNvPr>
          <p:cNvSpPr>
            <a:spLocks noGrp="1"/>
          </p:cNvSpPr>
          <p:nvPr>
            <p:ph type="sldNum" sz="quarter" idx="12"/>
          </p:nvPr>
        </p:nvSpPr>
        <p:spPr/>
        <p:txBody>
          <a:bodyPr/>
          <a:lstStyle/>
          <a:p>
            <a:fld id="{F3081D5E-FE68-4115-B6F4-4735CF4DEAE8}" type="slidenum">
              <a:rPr lang="ru-RU" smtClean="0"/>
              <a:pPr/>
              <a:t>40</a:t>
            </a:fld>
            <a:endParaRPr lang="ru-RU"/>
          </a:p>
        </p:txBody>
      </p:sp>
      <p:pic>
        <p:nvPicPr>
          <p:cNvPr id="5" name="Picture 4">
            <a:extLst>
              <a:ext uri="{FF2B5EF4-FFF2-40B4-BE49-F238E27FC236}">
                <a16:creationId xmlns:a16="http://schemas.microsoft.com/office/drawing/2014/main" id="{123C4F43-5355-BB46-AB85-BEA40999658F}"/>
              </a:ext>
            </a:extLst>
          </p:cNvPr>
          <p:cNvPicPr>
            <a:picLocks noChangeAspect="1"/>
          </p:cNvPicPr>
          <p:nvPr/>
        </p:nvPicPr>
        <p:blipFill>
          <a:blip r:embed="rId3"/>
          <a:stretch>
            <a:fillRect/>
          </a:stretch>
        </p:blipFill>
        <p:spPr>
          <a:xfrm>
            <a:off x="456202" y="1289574"/>
            <a:ext cx="3048998" cy="2089923"/>
          </a:xfrm>
          <a:prstGeom prst="rect">
            <a:avLst/>
          </a:prstGeom>
        </p:spPr>
      </p:pic>
      <p:sp>
        <p:nvSpPr>
          <p:cNvPr id="19" name="TextBox 18">
            <a:extLst>
              <a:ext uri="{FF2B5EF4-FFF2-40B4-BE49-F238E27FC236}">
                <a16:creationId xmlns:a16="http://schemas.microsoft.com/office/drawing/2014/main" id="{A01291CC-5588-B048-BA49-FD396271B3C6}"/>
              </a:ext>
            </a:extLst>
          </p:cNvPr>
          <p:cNvSpPr txBox="1"/>
          <p:nvPr/>
        </p:nvSpPr>
        <p:spPr>
          <a:xfrm>
            <a:off x="1676400" y="2553953"/>
            <a:ext cx="1082348" cy="369332"/>
          </a:xfrm>
          <a:prstGeom prst="rect">
            <a:avLst/>
          </a:prstGeom>
          <a:noFill/>
        </p:spPr>
        <p:txBody>
          <a:bodyPr wrap="none" rtlCol="0">
            <a:spAutoFit/>
          </a:bodyPr>
          <a:lstStyle/>
          <a:p>
            <a:r>
              <a:rPr lang="en-US" dirty="0"/>
              <a:t>Reactive</a:t>
            </a:r>
          </a:p>
        </p:txBody>
      </p:sp>
      <p:sp>
        <p:nvSpPr>
          <p:cNvPr id="23" name="Rectangle 22">
            <a:extLst>
              <a:ext uri="{FF2B5EF4-FFF2-40B4-BE49-F238E27FC236}">
                <a16:creationId xmlns:a16="http://schemas.microsoft.com/office/drawing/2014/main" id="{76794DBD-59A7-EB4E-B7D1-1E79EA63E875}"/>
              </a:ext>
            </a:extLst>
          </p:cNvPr>
          <p:cNvSpPr/>
          <p:nvPr/>
        </p:nvSpPr>
        <p:spPr>
          <a:xfrm>
            <a:off x="3276600" y="2971800"/>
            <a:ext cx="228600" cy="21652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ED620908-C88B-BE4A-82E4-46379AE2DE6C}"/>
              </a:ext>
            </a:extLst>
          </p:cNvPr>
          <p:cNvGrpSpPr/>
          <p:nvPr/>
        </p:nvGrpSpPr>
        <p:grpSpPr>
          <a:xfrm>
            <a:off x="3505200" y="1320395"/>
            <a:ext cx="5182598" cy="2080158"/>
            <a:chOff x="3505200" y="1320395"/>
            <a:chExt cx="5182598" cy="2080158"/>
          </a:xfrm>
        </p:grpSpPr>
        <p:pic>
          <p:nvPicPr>
            <p:cNvPr id="6" name="Picture 5">
              <a:extLst>
                <a:ext uri="{FF2B5EF4-FFF2-40B4-BE49-F238E27FC236}">
                  <a16:creationId xmlns:a16="http://schemas.microsoft.com/office/drawing/2014/main" id="{75A7C471-3B35-134E-8BD0-941B2C032EEF}"/>
                </a:ext>
              </a:extLst>
            </p:cNvPr>
            <p:cNvPicPr>
              <a:picLocks noChangeAspect="1"/>
            </p:cNvPicPr>
            <p:nvPr/>
          </p:nvPicPr>
          <p:blipFill>
            <a:blip r:embed="rId4"/>
            <a:stretch>
              <a:fillRect/>
            </a:stretch>
          </p:blipFill>
          <p:spPr>
            <a:xfrm>
              <a:off x="5638800" y="1320395"/>
              <a:ext cx="3048998" cy="2080158"/>
            </a:xfrm>
            <a:prstGeom prst="rect">
              <a:avLst/>
            </a:prstGeom>
          </p:spPr>
        </p:pic>
        <p:cxnSp>
          <p:nvCxnSpPr>
            <p:cNvPr id="10" name="Straight Connector 9">
              <a:extLst>
                <a:ext uri="{FF2B5EF4-FFF2-40B4-BE49-F238E27FC236}">
                  <a16:creationId xmlns:a16="http://schemas.microsoft.com/office/drawing/2014/main" id="{A68A128C-20B0-3E44-8D4C-1D4BC78388C8}"/>
                </a:ext>
              </a:extLst>
            </p:cNvPr>
            <p:cNvCxnSpPr>
              <a:stCxn id="5" idx="3"/>
            </p:cNvCxnSpPr>
            <p:nvPr/>
          </p:nvCxnSpPr>
          <p:spPr>
            <a:xfrm>
              <a:off x="3505200" y="2334536"/>
              <a:ext cx="2087779" cy="27664"/>
            </a:xfrm>
            <a:prstGeom prst="line">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F5F3D05-50A2-8B43-88E7-72DA011895BC}"/>
                </a:ext>
              </a:extLst>
            </p:cNvPr>
            <p:cNvSpPr txBox="1"/>
            <p:nvPr/>
          </p:nvSpPr>
          <p:spPr>
            <a:xfrm>
              <a:off x="6894366" y="2553953"/>
              <a:ext cx="1146468" cy="369332"/>
            </a:xfrm>
            <a:prstGeom prst="rect">
              <a:avLst/>
            </a:prstGeom>
            <a:noFill/>
          </p:spPr>
          <p:txBody>
            <a:bodyPr wrap="none" rtlCol="0">
              <a:spAutoFit/>
            </a:bodyPr>
            <a:lstStyle/>
            <a:p>
              <a:r>
                <a:rPr lang="en-US" dirty="0"/>
                <a:t>Proactive</a:t>
              </a:r>
            </a:p>
          </p:txBody>
        </p:sp>
        <p:sp>
          <p:nvSpPr>
            <p:cNvPr id="25" name="Rectangle 24">
              <a:extLst>
                <a:ext uri="{FF2B5EF4-FFF2-40B4-BE49-F238E27FC236}">
                  <a16:creationId xmlns:a16="http://schemas.microsoft.com/office/drawing/2014/main" id="{0852A4B5-1A52-2147-8795-0A0E416D7CE3}"/>
                </a:ext>
              </a:extLst>
            </p:cNvPr>
            <p:cNvSpPr/>
            <p:nvPr/>
          </p:nvSpPr>
          <p:spPr>
            <a:xfrm>
              <a:off x="5890527" y="2971800"/>
              <a:ext cx="452002" cy="31969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17F3A602-D2EC-2645-B293-6FF4EA39529E}"/>
              </a:ext>
            </a:extLst>
          </p:cNvPr>
          <p:cNvGrpSpPr/>
          <p:nvPr/>
        </p:nvGrpSpPr>
        <p:grpSpPr>
          <a:xfrm>
            <a:off x="3644511" y="3245287"/>
            <a:ext cx="5070323" cy="2858775"/>
            <a:chOff x="3644511" y="3245287"/>
            <a:chExt cx="5070323" cy="2858775"/>
          </a:xfrm>
        </p:grpSpPr>
        <p:pic>
          <p:nvPicPr>
            <p:cNvPr id="29" name="Picture 28">
              <a:extLst>
                <a:ext uri="{FF2B5EF4-FFF2-40B4-BE49-F238E27FC236}">
                  <a16:creationId xmlns:a16="http://schemas.microsoft.com/office/drawing/2014/main" id="{A066AE44-8C60-2A40-B546-AE3523716A5B}"/>
                </a:ext>
              </a:extLst>
            </p:cNvPr>
            <p:cNvPicPr>
              <a:picLocks noChangeAspect="1"/>
            </p:cNvPicPr>
            <p:nvPr/>
          </p:nvPicPr>
          <p:blipFill>
            <a:blip r:embed="rId5"/>
            <a:stretch>
              <a:fillRect/>
            </a:stretch>
          </p:blipFill>
          <p:spPr>
            <a:xfrm>
              <a:off x="5592979" y="4032285"/>
              <a:ext cx="3121855" cy="2071777"/>
            </a:xfrm>
            <a:prstGeom prst="rect">
              <a:avLst/>
            </a:prstGeom>
          </p:spPr>
        </p:pic>
        <p:cxnSp>
          <p:nvCxnSpPr>
            <p:cNvPr id="14" name="Straight Connector 13">
              <a:extLst>
                <a:ext uri="{FF2B5EF4-FFF2-40B4-BE49-F238E27FC236}">
                  <a16:creationId xmlns:a16="http://schemas.microsoft.com/office/drawing/2014/main" id="{4D18B074-BDF7-AC46-8677-4F0E44F9567A}"/>
                </a:ext>
              </a:extLst>
            </p:cNvPr>
            <p:cNvCxnSpPr>
              <a:cxnSpLocks/>
            </p:cNvCxnSpPr>
            <p:nvPr/>
          </p:nvCxnSpPr>
          <p:spPr>
            <a:xfrm>
              <a:off x="3644511" y="3245287"/>
              <a:ext cx="2087779" cy="1012381"/>
            </a:xfrm>
            <a:prstGeom prst="line">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D0D60A9-72B6-9A4F-BE50-43C9C800DAE3}"/>
                </a:ext>
              </a:extLst>
            </p:cNvPr>
            <p:cNvSpPr txBox="1"/>
            <p:nvPr/>
          </p:nvSpPr>
          <p:spPr>
            <a:xfrm>
              <a:off x="6926426" y="5269468"/>
              <a:ext cx="1146468" cy="369332"/>
            </a:xfrm>
            <a:prstGeom prst="rect">
              <a:avLst/>
            </a:prstGeom>
            <a:noFill/>
          </p:spPr>
          <p:txBody>
            <a:bodyPr wrap="none" rtlCol="0">
              <a:spAutoFit/>
            </a:bodyPr>
            <a:lstStyle/>
            <a:p>
              <a:r>
                <a:rPr lang="en-US" dirty="0"/>
                <a:t>Proactive</a:t>
              </a:r>
            </a:p>
          </p:txBody>
        </p:sp>
        <p:sp>
          <p:nvSpPr>
            <p:cNvPr id="26" name="Rectangle 25">
              <a:extLst>
                <a:ext uri="{FF2B5EF4-FFF2-40B4-BE49-F238E27FC236}">
                  <a16:creationId xmlns:a16="http://schemas.microsoft.com/office/drawing/2014/main" id="{B290B1CB-86CF-504C-AED8-DE82F11D1BDF}"/>
                </a:ext>
              </a:extLst>
            </p:cNvPr>
            <p:cNvSpPr/>
            <p:nvPr/>
          </p:nvSpPr>
          <p:spPr>
            <a:xfrm>
              <a:off x="5948798" y="5638800"/>
              <a:ext cx="452002" cy="31969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F410A2EE-3C72-CE48-AFC1-19F19204EBC0}"/>
              </a:ext>
            </a:extLst>
          </p:cNvPr>
          <p:cNvGrpSpPr/>
          <p:nvPr/>
        </p:nvGrpSpPr>
        <p:grpSpPr>
          <a:xfrm>
            <a:off x="490000" y="3426374"/>
            <a:ext cx="3084856" cy="2653134"/>
            <a:chOff x="490000" y="3426374"/>
            <a:chExt cx="3084856" cy="2653134"/>
          </a:xfrm>
        </p:grpSpPr>
        <p:pic>
          <p:nvPicPr>
            <p:cNvPr id="30" name="Picture 29">
              <a:extLst>
                <a:ext uri="{FF2B5EF4-FFF2-40B4-BE49-F238E27FC236}">
                  <a16:creationId xmlns:a16="http://schemas.microsoft.com/office/drawing/2014/main" id="{685BEE1B-9FF0-394A-9F32-28CF37AE31A5}"/>
                </a:ext>
              </a:extLst>
            </p:cNvPr>
            <p:cNvPicPr>
              <a:picLocks noChangeAspect="1"/>
            </p:cNvPicPr>
            <p:nvPr/>
          </p:nvPicPr>
          <p:blipFill>
            <a:blip r:embed="rId6"/>
            <a:stretch>
              <a:fillRect/>
            </a:stretch>
          </p:blipFill>
          <p:spPr>
            <a:xfrm>
              <a:off x="490000" y="4032285"/>
              <a:ext cx="3084856" cy="2047223"/>
            </a:xfrm>
            <a:prstGeom prst="rect">
              <a:avLst/>
            </a:prstGeom>
          </p:spPr>
        </p:pic>
        <p:cxnSp>
          <p:nvCxnSpPr>
            <p:cNvPr id="11" name="Straight Connector 10">
              <a:extLst>
                <a:ext uri="{FF2B5EF4-FFF2-40B4-BE49-F238E27FC236}">
                  <a16:creationId xmlns:a16="http://schemas.microsoft.com/office/drawing/2014/main" id="{A7722533-04B2-634A-9F01-975CBD3ECE81}"/>
                </a:ext>
              </a:extLst>
            </p:cNvPr>
            <p:cNvCxnSpPr>
              <a:cxnSpLocks/>
            </p:cNvCxnSpPr>
            <p:nvPr/>
          </p:nvCxnSpPr>
          <p:spPr>
            <a:xfrm>
              <a:off x="2018128" y="3426374"/>
              <a:ext cx="0" cy="592023"/>
            </a:xfrm>
            <a:prstGeom prst="line">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1843A32-9B51-E741-9280-7BF3E5F08501}"/>
                </a:ext>
              </a:extLst>
            </p:cNvPr>
            <p:cNvSpPr txBox="1"/>
            <p:nvPr/>
          </p:nvSpPr>
          <p:spPr>
            <a:xfrm>
              <a:off x="1612280" y="5242475"/>
              <a:ext cx="1146468" cy="369332"/>
            </a:xfrm>
            <a:prstGeom prst="rect">
              <a:avLst/>
            </a:prstGeom>
            <a:noFill/>
          </p:spPr>
          <p:txBody>
            <a:bodyPr wrap="none" rtlCol="0">
              <a:spAutoFit/>
            </a:bodyPr>
            <a:lstStyle/>
            <a:p>
              <a:r>
                <a:rPr lang="en-US" dirty="0"/>
                <a:t>Proactive</a:t>
              </a:r>
            </a:p>
          </p:txBody>
        </p:sp>
        <p:sp>
          <p:nvSpPr>
            <p:cNvPr id="28" name="Rectangle 27">
              <a:extLst>
                <a:ext uri="{FF2B5EF4-FFF2-40B4-BE49-F238E27FC236}">
                  <a16:creationId xmlns:a16="http://schemas.microsoft.com/office/drawing/2014/main" id="{9090ABD6-2B74-1A46-B2C8-5CB16ABE1F6A}"/>
                </a:ext>
              </a:extLst>
            </p:cNvPr>
            <p:cNvSpPr/>
            <p:nvPr/>
          </p:nvSpPr>
          <p:spPr>
            <a:xfrm>
              <a:off x="845105" y="5638800"/>
              <a:ext cx="452002" cy="31969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DCEBBD2F-F92C-664A-AFFD-854DDFACAA1C}"/>
              </a:ext>
            </a:extLst>
          </p:cNvPr>
          <p:cNvSpPr/>
          <p:nvPr/>
        </p:nvSpPr>
        <p:spPr>
          <a:xfrm>
            <a:off x="1143000" y="4648200"/>
            <a:ext cx="1009942" cy="21415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09A7FB7-E0F6-4F4C-9E53-65DD5DEC301D}"/>
              </a:ext>
            </a:extLst>
          </p:cNvPr>
          <p:cNvSpPr/>
          <p:nvPr/>
        </p:nvSpPr>
        <p:spPr>
          <a:xfrm>
            <a:off x="6248400" y="4697126"/>
            <a:ext cx="1009942" cy="21415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A658049-B75C-3649-8731-52090C55BA96}"/>
              </a:ext>
            </a:extLst>
          </p:cNvPr>
          <p:cNvSpPr/>
          <p:nvPr/>
        </p:nvSpPr>
        <p:spPr>
          <a:xfrm>
            <a:off x="6221284" y="1981200"/>
            <a:ext cx="1017716" cy="1728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Shape 91" descr="D:\Qiming Lu\Pictures\rpi_seal.gif"/>
          <p:cNvPicPr preferRelativeResize="0"/>
          <p:nvPr/>
        </p:nvPicPr>
        <p:blipFill rotWithShape="1">
          <a:blip r:embed="rId7">
            <a:alphaModFix/>
          </a:blip>
          <a:srcRect/>
          <a:stretch/>
        </p:blipFill>
        <p:spPr>
          <a:xfrm>
            <a:off x="8205335" y="5986650"/>
            <a:ext cx="935992" cy="871100"/>
          </a:xfrm>
          <a:prstGeom prst="rect">
            <a:avLst/>
          </a:prstGeom>
          <a:noFill/>
          <a:ln>
            <a:noFill/>
          </a:ln>
        </p:spPr>
      </p:pic>
      <p:pic>
        <p:nvPicPr>
          <p:cNvPr id="36" name="Picture 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20684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5"/>
                                        </p:tgtEl>
                                        <p:attrNameLst>
                                          <p:attrName>style.visibility</p:attrName>
                                        </p:attrNameLst>
                                      </p:cBhvr>
                                      <p:to>
                                        <p:strVal val="hidden"/>
                                      </p:to>
                                    </p:set>
                                  </p:childTnLst>
                                </p:cTn>
                              </p:par>
                              <p:par>
                                <p:cTn id="21" presetID="1" presetClass="exit" presetSubtype="0" fill="hold" grpId="3" nodeType="with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34" grpId="0" animBg="1"/>
      <p:bldP spid="34" grpId="1" animBg="1"/>
      <p:bldP spid="35" grpId="0" animBg="1"/>
      <p:bldP spid="35"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A7C5-3CB0-B64D-87FE-9F948A820FE8}"/>
              </a:ext>
            </a:extLst>
          </p:cNvPr>
          <p:cNvSpPr>
            <a:spLocks noGrp="1"/>
          </p:cNvSpPr>
          <p:nvPr>
            <p:ph type="title"/>
          </p:nvPr>
        </p:nvSpPr>
        <p:spPr>
          <a:xfrm>
            <a:off x="669637" y="0"/>
            <a:ext cx="7886700" cy="1325563"/>
          </a:xfrm>
        </p:spPr>
        <p:txBody>
          <a:bodyPr>
            <a:normAutofit/>
          </a:bodyPr>
          <a:lstStyle/>
          <a:p>
            <a:pPr algn="ctr"/>
            <a:r>
              <a:rPr lang="en-US" sz="3200" b="1" dirty="0">
                <a:solidFill>
                  <a:srgbClr val="0070C0"/>
                </a:solidFill>
                <a:latin typeface="+mn-lt"/>
              </a:rPr>
              <a:t>Reactive vs Proactive</a:t>
            </a:r>
          </a:p>
        </p:txBody>
      </p:sp>
      <p:sp>
        <p:nvSpPr>
          <p:cNvPr id="3" name="Content Placeholder 2">
            <a:extLst>
              <a:ext uri="{FF2B5EF4-FFF2-40B4-BE49-F238E27FC236}">
                <a16:creationId xmlns:a16="http://schemas.microsoft.com/office/drawing/2014/main" id="{03194EAB-CABB-634B-BB20-B951A463B5E5}"/>
              </a:ext>
            </a:extLst>
          </p:cNvPr>
          <p:cNvSpPr>
            <a:spLocks noGrp="1"/>
          </p:cNvSpPr>
          <p:nvPr>
            <p:ph idx="1"/>
          </p:nvPr>
        </p:nvSpPr>
        <p:spPr>
          <a:xfrm>
            <a:off x="0" y="1232793"/>
            <a:ext cx="9144000" cy="4351338"/>
          </a:xfrm>
        </p:spPr>
        <p:txBody>
          <a:bodyPr/>
          <a:lstStyle/>
          <a:p>
            <a:r>
              <a:rPr lang="en-US" dirty="0"/>
              <a:t>Prevention is better than Governance in terms of cost.</a:t>
            </a:r>
          </a:p>
        </p:txBody>
      </p:sp>
      <p:sp>
        <p:nvSpPr>
          <p:cNvPr id="4" name="Slide Number Placeholder 3">
            <a:extLst>
              <a:ext uri="{FF2B5EF4-FFF2-40B4-BE49-F238E27FC236}">
                <a16:creationId xmlns:a16="http://schemas.microsoft.com/office/drawing/2014/main" id="{6D1EA53D-417A-764F-949A-A8833E17700D}"/>
              </a:ext>
            </a:extLst>
          </p:cNvPr>
          <p:cNvSpPr>
            <a:spLocks noGrp="1"/>
          </p:cNvSpPr>
          <p:nvPr>
            <p:ph type="sldNum" sz="quarter" idx="12"/>
          </p:nvPr>
        </p:nvSpPr>
        <p:spPr/>
        <p:txBody>
          <a:bodyPr/>
          <a:lstStyle/>
          <a:p>
            <a:fld id="{F3081D5E-FE68-4115-B6F4-4735CF4DEAE8}" type="slidenum">
              <a:rPr lang="ru-RU" smtClean="0"/>
              <a:pPr/>
              <a:t>41</a:t>
            </a:fld>
            <a:endParaRPr lang="ru-RU"/>
          </a:p>
        </p:txBody>
      </p:sp>
      <p:pic>
        <p:nvPicPr>
          <p:cNvPr id="5" name="Picture 4">
            <a:extLst>
              <a:ext uri="{FF2B5EF4-FFF2-40B4-BE49-F238E27FC236}">
                <a16:creationId xmlns:a16="http://schemas.microsoft.com/office/drawing/2014/main" id="{0B7D64A6-0E90-5D4F-91A7-08782841ACE0}"/>
              </a:ext>
            </a:extLst>
          </p:cNvPr>
          <p:cNvPicPr>
            <a:picLocks noChangeAspect="1"/>
          </p:cNvPicPr>
          <p:nvPr/>
        </p:nvPicPr>
        <p:blipFill>
          <a:blip r:embed="rId3"/>
          <a:stretch>
            <a:fillRect/>
          </a:stretch>
        </p:blipFill>
        <p:spPr>
          <a:xfrm>
            <a:off x="914400" y="4153033"/>
            <a:ext cx="2834602" cy="1942967"/>
          </a:xfrm>
          <a:prstGeom prst="rect">
            <a:avLst/>
          </a:prstGeom>
        </p:spPr>
      </p:pic>
      <p:pic>
        <p:nvPicPr>
          <p:cNvPr id="6" name="Picture 5">
            <a:extLst>
              <a:ext uri="{FF2B5EF4-FFF2-40B4-BE49-F238E27FC236}">
                <a16:creationId xmlns:a16="http://schemas.microsoft.com/office/drawing/2014/main" id="{9CBC0C28-2814-184E-8996-783FCF689ED6}"/>
              </a:ext>
            </a:extLst>
          </p:cNvPr>
          <p:cNvPicPr>
            <a:picLocks noChangeAspect="1"/>
          </p:cNvPicPr>
          <p:nvPr/>
        </p:nvPicPr>
        <p:blipFill>
          <a:blip r:embed="rId4"/>
          <a:stretch>
            <a:fillRect/>
          </a:stretch>
        </p:blipFill>
        <p:spPr>
          <a:xfrm>
            <a:off x="914400" y="2133600"/>
            <a:ext cx="2834602" cy="1942967"/>
          </a:xfrm>
          <a:prstGeom prst="rect">
            <a:avLst/>
          </a:prstGeom>
        </p:spPr>
      </p:pic>
      <p:sp>
        <p:nvSpPr>
          <p:cNvPr id="7" name="TextBox 6">
            <a:extLst>
              <a:ext uri="{FF2B5EF4-FFF2-40B4-BE49-F238E27FC236}">
                <a16:creationId xmlns:a16="http://schemas.microsoft.com/office/drawing/2014/main" id="{661C1525-9F22-D745-811D-76974795DBCE}"/>
              </a:ext>
            </a:extLst>
          </p:cNvPr>
          <p:cNvSpPr txBox="1"/>
          <p:nvPr/>
        </p:nvSpPr>
        <p:spPr>
          <a:xfrm rot="16200000">
            <a:off x="-40040" y="3693760"/>
            <a:ext cx="1082348" cy="369332"/>
          </a:xfrm>
          <a:prstGeom prst="rect">
            <a:avLst/>
          </a:prstGeom>
          <a:noFill/>
        </p:spPr>
        <p:txBody>
          <a:bodyPr wrap="none" rtlCol="0">
            <a:spAutoFit/>
          </a:bodyPr>
          <a:lstStyle/>
          <a:p>
            <a:r>
              <a:rPr lang="en-US" dirty="0"/>
              <a:t>Reactive</a:t>
            </a:r>
          </a:p>
        </p:txBody>
      </p:sp>
      <p:pic>
        <p:nvPicPr>
          <p:cNvPr id="8" name="Picture 7">
            <a:extLst>
              <a:ext uri="{FF2B5EF4-FFF2-40B4-BE49-F238E27FC236}">
                <a16:creationId xmlns:a16="http://schemas.microsoft.com/office/drawing/2014/main" id="{30E1E85F-6F7F-9846-9ED7-D588A6270A3C}"/>
              </a:ext>
            </a:extLst>
          </p:cNvPr>
          <p:cNvPicPr>
            <a:picLocks noChangeAspect="1"/>
          </p:cNvPicPr>
          <p:nvPr/>
        </p:nvPicPr>
        <p:blipFill>
          <a:blip r:embed="rId5"/>
          <a:stretch>
            <a:fillRect/>
          </a:stretch>
        </p:blipFill>
        <p:spPr>
          <a:xfrm>
            <a:off x="5628579" y="4153033"/>
            <a:ext cx="2927758" cy="1942967"/>
          </a:xfrm>
          <a:prstGeom prst="rect">
            <a:avLst/>
          </a:prstGeom>
        </p:spPr>
      </p:pic>
      <p:pic>
        <p:nvPicPr>
          <p:cNvPr id="9" name="Picture 8">
            <a:extLst>
              <a:ext uri="{FF2B5EF4-FFF2-40B4-BE49-F238E27FC236}">
                <a16:creationId xmlns:a16="http://schemas.microsoft.com/office/drawing/2014/main" id="{B8699029-FEDB-364A-9411-EAF75E25200E}"/>
              </a:ext>
            </a:extLst>
          </p:cNvPr>
          <p:cNvPicPr>
            <a:picLocks noChangeAspect="1"/>
          </p:cNvPicPr>
          <p:nvPr/>
        </p:nvPicPr>
        <p:blipFill>
          <a:blip r:embed="rId6"/>
          <a:stretch>
            <a:fillRect/>
          </a:stretch>
        </p:blipFill>
        <p:spPr>
          <a:xfrm>
            <a:off x="5628579" y="2210066"/>
            <a:ext cx="2927758" cy="1942967"/>
          </a:xfrm>
          <a:prstGeom prst="rect">
            <a:avLst/>
          </a:prstGeom>
        </p:spPr>
      </p:pic>
      <p:sp>
        <p:nvSpPr>
          <p:cNvPr id="10" name="TextBox 9">
            <a:extLst>
              <a:ext uri="{FF2B5EF4-FFF2-40B4-BE49-F238E27FC236}">
                <a16:creationId xmlns:a16="http://schemas.microsoft.com/office/drawing/2014/main" id="{728DD027-1A59-D84F-B908-65EEDC2BD431}"/>
              </a:ext>
            </a:extLst>
          </p:cNvPr>
          <p:cNvSpPr txBox="1"/>
          <p:nvPr/>
        </p:nvSpPr>
        <p:spPr>
          <a:xfrm rot="16200000">
            <a:off x="4636068" y="3785508"/>
            <a:ext cx="1146468" cy="369332"/>
          </a:xfrm>
          <a:prstGeom prst="rect">
            <a:avLst/>
          </a:prstGeom>
          <a:noFill/>
        </p:spPr>
        <p:txBody>
          <a:bodyPr wrap="none" rtlCol="0">
            <a:spAutoFit/>
          </a:bodyPr>
          <a:lstStyle/>
          <a:p>
            <a:r>
              <a:rPr lang="en-US" dirty="0"/>
              <a:t>Proactive</a:t>
            </a:r>
          </a:p>
        </p:txBody>
      </p:sp>
      <p:grpSp>
        <p:nvGrpSpPr>
          <p:cNvPr id="15" name="Group 14">
            <a:extLst>
              <a:ext uri="{FF2B5EF4-FFF2-40B4-BE49-F238E27FC236}">
                <a16:creationId xmlns:a16="http://schemas.microsoft.com/office/drawing/2014/main" id="{A206E7BC-97E3-294D-BA41-60A841367FDA}"/>
              </a:ext>
            </a:extLst>
          </p:cNvPr>
          <p:cNvGrpSpPr/>
          <p:nvPr/>
        </p:nvGrpSpPr>
        <p:grpSpPr>
          <a:xfrm>
            <a:off x="1524000" y="2743200"/>
            <a:ext cx="5715000" cy="304800"/>
            <a:chOff x="1524000" y="2743200"/>
            <a:chExt cx="5715000" cy="304800"/>
          </a:xfrm>
        </p:grpSpPr>
        <p:sp>
          <p:nvSpPr>
            <p:cNvPr id="11" name="Rectangle 10">
              <a:extLst>
                <a:ext uri="{FF2B5EF4-FFF2-40B4-BE49-F238E27FC236}">
                  <a16:creationId xmlns:a16="http://schemas.microsoft.com/office/drawing/2014/main" id="{C6BD2FE6-50F0-A24E-816A-A71BD413487B}"/>
                </a:ext>
              </a:extLst>
            </p:cNvPr>
            <p:cNvSpPr/>
            <p:nvPr/>
          </p:nvSpPr>
          <p:spPr>
            <a:xfrm>
              <a:off x="1524000" y="2743200"/>
              <a:ext cx="762000"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CF3055-2B57-7642-A21B-53B6CFF41129}"/>
                </a:ext>
              </a:extLst>
            </p:cNvPr>
            <p:cNvSpPr/>
            <p:nvPr/>
          </p:nvSpPr>
          <p:spPr>
            <a:xfrm>
              <a:off x="6248400" y="2800283"/>
              <a:ext cx="990600" cy="2477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982B45EB-4A56-E044-9AE6-7A5AC0C5011C}"/>
              </a:ext>
            </a:extLst>
          </p:cNvPr>
          <p:cNvGrpSpPr/>
          <p:nvPr/>
        </p:nvGrpSpPr>
        <p:grpSpPr>
          <a:xfrm>
            <a:off x="1524000" y="4724400"/>
            <a:ext cx="5715000" cy="304800"/>
            <a:chOff x="1524000" y="2743200"/>
            <a:chExt cx="5715000" cy="304800"/>
          </a:xfrm>
        </p:grpSpPr>
        <p:sp>
          <p:nvSpPr>
            <p:cNvPr id="17" name="Rectangle 16">
              <a:extLst>
                <a:ext uri="{FF2B5EF4-FFF2-40B4-BE49-F238E27FC236}">
                  <a16:creationId xmlns:a16="http://schemas.microsoft.com/office/drawing/2014/main" id="{500012B8-E2FD-6349-A343-E6645A117F4F}"/>
                </a:ext>
              </a:extLst>
            </p:cNvPr>
            <p:cNvSpPr/>
            <p:nvPr/>
          </p:nvSpPr>
          <p:spPr>
            <a:xfrm>
              <a:off x="1524000" y="2743200"/>
              <a:ext cx="762000"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2462C22-C311-DD40-A8A5-D7C91D9F6CB8}"/>
                </a:ext>
              </a:extLst>
            </p:cNvPr>
            <p:cNvSpPr/>
            <p:nvPr/>
          </p:nvSpPr>
          <p:spPr>
            <a:xfrm>
              <a:off x="6248400" y="2800283"/>
              <a:ext cx="990600" cy="24771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Shape 91" descr="D:\Qiming Lu\Pictures\rpi_seal.gif"/>
          <p:cNvPicPr preferRelativeResize="0"/>
          <p:nvPr/>
        </p:nvPicPr>
        <p:blipFill rotWithShape="1">
          <a:blip r:embed="rId7">
            <a:alphaModFix/>
          </a:blip>
          <a:srcRect/>
          <a:stretch/>
        </p:blipFill>
        <p:spPr>
          <a:xfrm>
            <a:off x="8205335" y="5986650"/>
            <a:ext cx="935992" cy="871100"/>
          </a:xfrm>
          <a:prstGeom prst="rect">
            <a:avLst/>
          </a:prstGeom>
          <a:noFill/>
          <a:ln>
            <a:noFill/>
          </a:ln>
        </p:spPr>
      </p:pic>
      <p:pic>
        <p:nvPicPr>
          <p:cNvPr id="20"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55246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5010648-96D6-B64C-B064-9397C607494C}"/>
              </a:ext>
            </a:extLst>
          </p:cNvPr>
          <p:cNvSpPr>
            <a:spLocks noGrp="1"/>
          </p:cNvSpPr>
          <p:nvPr>
            <p:ph type="title"/>
          </p:nvPr>
        </p:nvSpPr>
        <p:spPr>
          <a:xfrm>
            <a:off x="628650" y="13446"/>
            <a:ext cx="7886700" cy="1325563"/>
          </a:xfrm>
        </p:spPr>
        <p:txBody>
          <a:bodyPr>
            <a:normAutofit/>
          </a:bodyPr>
          <a:lstStyle/>
          <a:p>
            <a:pPr algn="ctr"/>
            <a:r>
              <a:rPr lang="en-US" sz="3200" b="1" dirty="0">
                <a:solidFill>
                  <a:srgbClr val="0070C0"/>
                </a:solidFill>
                <a:latin typeface="+mn-lt"/>
              </a:rPr>
              <a:t>Reactive phase</a:t>
            </a:r>
          </a:p>
        </p:txBody>
      </p:sp>
      <p:pic>
        <p:nvPicPr>
          <p:cNvPr id="14" name="Content Placeholder 13">
            <a:extLst>
              <a:ext uri="{FF2B5EF4-FFF2-40B4-BE49-F238E27FC236}">
                <a16:creationId xmlns:a16="http://schemas.microsoft.com/office/drawing/2014/main" id="{F288BE96-E7CF-9244-8C75-6DD7624303BB}"/>
              </a:ext>
            </a:extLst>
          </p:cNvPr>
          <p:cNvPicPr>
            <a:picLocks noGrp="1" noChangeAspect="1"/>
          </p:cNvPicPr>
          <p:nvPr>
            <p:ph sz="half" idx="1"/>
          </p:nvPr>
        </p:nvPicPr>
        <p:blipFill>
          <a:blip r:embed="rId2"/>
          <a:stretch>
            <a:fillRect/>
          </a:stretch>
        </p:blipFill>
        <p:spPr>
          <a:xfrm>
            <a:off x="457200" y="1685819"/>
            <a:ext cx="4038600" cy="4397586"/>
          </a:xfrm>
        </p:spPr>
      </p:pic>
      <p:pic>
        <p:nvPicPr>
          <p:cNvPr id="24" name="Picture 23">
            <a:extLst>
              <a:ext uri="{FF2B5EF4-FFF2-40B4-BE49-F238E27FC236}">
                <a16:creationId xmlns:a16="http://schemas.microsoft.com/office/drawing/2014/main" id="{41A7DF15-58AD-EB49-9153-DAE847AD10CD}"/>
              </a:ext>
            </a:extLst>
          </p:cNvPr>
          <p:cNvPicPr>
            <a:picLocks noChangeAspect="1"/>
          </p:cNvPicPr>
          <p:nvPr/>
        </p:nvPicPr>
        <p:blipFill>
          <a:blip r:embed="rId3"/>
          <a:stretch>
            <a:fillRect/>
          </a:stretch>
        </p:blipFill>
        <p:spPr>
          <a:xfrm>
            <a:off x="4580169" y="5467419"/>
            <a:ext cx="4291864" cy="190500"/>
          </a:xfrm>
          <a:prstGeom prst="rect">
            <a:avLst/>
          </a:prstGeom>
        </p:spPr>
      </p:pic>
      <p:pic>
        <p:nvPicPr>
          <p:cNvPr id="25" name="Picture 24">
            <a:extLst>
              <a:ext uri="{FF2B5EF4-FFF2-40B4-BE49-F238E27FC236}">
                <a16:creationId xmlns:a16="http://schemas.microsoft.com/office/drawing/2014/main" id="{9D42B9BF-96D6-7D4B-A3AD-F7075CC36B0F}"/>
              </a:ext>
            </a:extLst>
          </p:cNvPr>
          <p:cNvPicPr>
            <a:picLocks noChangeAspect="1"/>
          </p:cNvPicPr>
          <p:nvPr/>
        </p:nvPicPr>
        <p:blipFill>
          <a:blip r:embed="rId4"/>
          <a:stretch>
            <a:fillRect/>
          </a:stretch>
        </p:blipFill>
        <p:spPr>
          <a:xfrm>
            <a:off x="4477859" y="5748110"/>
            <a:ext cx="4437541" cy="190500"/>
          </a:xfrm>
          <a:prstGeom prst="rect">
            <a:avLst/>
          </a:prstGeom>
        </p:spPr>
      </p:pic>
      <p:pic>
        <p:nvPicPr>
          <p:cNvPr id="26" name="Picture 25">
            <a:extLst>
              <a:ext uri="{FF2B5EF4-FFF2-40B4-BE49-F238E27FC236}">
                <a16:creationId xmlns:a16="http://schemas.microsoft.com/office/drawing/2014/main" id="{0584ED95-A3E2-7A49-B2EA-8253E2AF5E1C}"/>
              </a:ext>
            </a:extLst>
          </p:cNvPr>
          <p:cNvPicPr>
            <a:picLocks noChangeAspect="1"/>
          </p:cNvPicPr>
          <p:nvPr/>
        </p:nvPicPr>
        <p:blipFill>
          <a:blip r:embed="rId5"/>
          <a:stretch>
            <a:fillRect/>
          </a:stretch>
        </p:blipFill>
        <p:spPr>
          <a:xfrm>
            <a:off x="4914890" y="5210350"/>
            <a:ext cx="3563480" cy="190500"/>
          </a:xfrm>
          <a:prstGeom prst="rect">
            <a:avLst/>
          </a:prstGeom>
        </p:spPr>
      </p:pic>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DC617EEC-4706-3F4A-894A-0233CB4D61D3}"/>
                  </a:ext>
                </a:extLst>
              </p:cNvPr>
              <p:cNvSpPr txBox="1"/>
              <p:nvPr/>
            </p:nvSpPr>
            <p:spPr>
              <a:xfrm>
                <a:off x="5148716" y="885312"/>
                <a:ext cx="3538084" cy="1034963"/>
              </a:xfrm>
              <a:prstGeom prst="rect">
                <a:avLst/>
              </a:prstGeom>
              <a:noFill/>
            </p:spPr>
            <p:txBody>
              <a:bodyPr wrap="none" rtlCol="0">
                <a:spAutoFit/>
              </a:bodyPr>
              <a:lstStyle/>
              <a:p>
                <a:r>
                  <a:rPr lang="en-US" sz="1400" dirty="0"/>
                  <a:t>Control cost: </a:t>
                </a:r>
                <a14:m>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𝑘</m:t>
                            </m:r>
                          </m:e>
                          <m:sub>
                            <m:r>
                              <a:rPr lang="en-US" sz="1400" i="1">
                                <a:latin typeface="Cambria Math" panose="02040503050406030204" pitchFamily="18" charset="0"/>
                              </a:rPr>
                              <m:t>𝑓</m:t>
                            </m:r>
                          </m:sub>
                        </m:sSub>
                      </m:den>
                    </m:f>
                    <m:nary>
                      <m:naryPr>
                        <m:chr m:val="∑"/>
                        <m:limLoc m:val="subSup"/>
                        <m:supHide m:val="on"/>
                        <m:ctrlPr>
                          <a:rPr lang="en-US" sz="1400" i="1" smtClean="0">
                            <a:latin typeface="Cambria Math" panose="02040503050406030204" pitchFamily="18" charset="0"/>
                          </a:rPr>
                        </m:ctrlPr>
                      </m:naryPr>
                      <m:sub>
                        <m:r>
                          <m:rPr>
                            <m:brk m:alnAt="9"/>
                          </m:rPr>
                          <a:rPr lang="en-US" sz="1400" i="1">
                            <a:latin typeface="Cambria Math" panose="02040503050406030204" pitchFamily="18" charset="0"/>
                          </a:rPr>
                          <m:t>𝑘</m:t>
                        </m:r>
                      </m:sub>
                      <m:sup/>
                      <m:e>
                        <m:sSup>
                          <m:sSupPr>
                            <m:ctrlPr>
                              <a:rPr lang="en-US" sz="1400" i="1">
                                <a:latin typeface="Cambria Math" panose="02040503050406030204" pitchFamily="18" charset="0"/>
                              </a:rPr>
                            </m:ctrlPr>
                          </m:sSupPr>
                          <m:e>
                            <m:acc>
                              <m:accPr>
                                <m:chr m:val="⃗"/>
                                <m:ctrlPr>
                                  <a:rPr lang="en-US" sz="1400" i="1">
                                    <a:latin typeface="Cambria Math" panose="02040503050406030204" pitchFamily="18" charset="0"/>
                                  </a:rPr>
                                </m:ctrlPr>
                              </m:accPr>
                              <m:e>
                                <m:r>
                                  <a:rPr lang="en-US" sz="1400" i="1">
                                    <a:latin typeface="Cambria Math" panose="02040503050406030204" pitchFamily="18" charset="0"/>
                                  </a:rPr>
                                  <m:t>𝑢</m:t>
                                </m:r>
                              </m:e>
                            </m:acc>
                          </m:e>
                          <m:sup>
                            <m:r>
                              <a:rPr lang="en-US" sz="1400" i="1">
                                <a:latin typeface="Cambria Math" panose="02040503050406030204" pitchFamily="18" charset="0"/>
                              </a:rPr>
                              <m:t>𝑇</m:t>
                            </m:r>
                          </m:sup>
                        </m:sSup>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a:rPr lang="en-US" sz="1400" i="1">
                            <a:latin typeface="Cambria Math" panose="02040503050406030204" pitchFamily="18" charset="0"/>
                          </a:rPr>
                          <m:t>𝑅</m:t>
                        </m:r>
                        <m:acc>
                          <m:accPr>
                            <m:chr m:val="⃗"/>
                            <m:ctrlPr>
                              <a:rPr lang="en-US" sz="1400" i="1">
                                <a:latin typeface="Cambria Math" panose="02040503050406030204" pitchFamily="18" charset="0"/>
                              </a:rPr>
                            </m:ctrlPr>
                          </m:accPr>
                          <m:e>
                            <m:r>
                              <a:rPr lang="en-US" sz="1400" i="1">
                                <a:latin typeface="Cambria Math" panose="02040503050406030204" pitchFamily="18" charset="0"/>
                              </a:rPr>
                              <m:t>𝑢</m:t>
                            </m:r>
                          </m:e>
                        </m:acc>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e>
                    </m:nary>
                  </m:oMath>
                </a14:m>
                <a:endParaRPr lang="en-US" sz="1400" dirty="0"/>
              </a:p>
              <a:p>
                <a:r>
                  <a:rPr lang="en-US" sz="1400" dirty="0"/>
                  <a:t>Total cost: </a:t>
                </a:r>
                <a14:m>
                  <m:oMath xmlns:m="http://schemas.openxmlformats.org/officeDocument/2006/math">
                    <m:f>
                      <m:fPr>
                        <m:ctrlPr>
                          <a:rPr lang="en-US" sz="1400" i="1">
                            <a:latin typeface="Cambria Math" panose="02040503050406030204" pitchFamily="18" charset="0"/>
                          </a:rPr>
                        </m:ctrlPr>
                      </m:fPr>
                      <m:num>
                        <m:r>
                          <a:rPr lang="en-US" sz="1400" i="1">
                            <a:latin typeface="Cambria Math" panose="02040503050406030204" pitchFamily="18" charset="0"/>
                          </a:rPr>
                          <m:t>1</m:t>
                        </m:r>
                      </m:num>
                      <m:den>
                        <m:sSub>
                          <m:sSubPr>
                            <m:ctrlPr>
                              <a:rPr lang="en-US" sz="1400" i="1">
                                <a:latin typeface="Cambria Math" panose="02040503050406030204" pitchFamily="18" charset="0"/>
                              </a:rPr>
                            </m:ctrlPr>
                          </m:sSubPr>
                          <m:e>
                            <m:r>
                              <a:rPr lang="en-US" sz="1400" i="1">
                                <a:latin typeface="Cambria Math" panose="02040503050406030204" pitchFamily="18" charset="0"/>
                              </a:rPr>
                              <m:t>𝑘</m:t>
                            </m:r>
                          </m:e>
                          <m:sub>
                            <m:r>
                              <a:rPr lang="en-US" sz="1400" i="1">
                                <a:latin typeface="Cambria Math" panose="02040503050406030204" pitchFamily="18" charset="0"/>
                              </a:rPr>
                              <m:t>𝑓</m:t>
                            </m:r>
                          </m:sub>
                        </m:sSub>
                      </m:den>
                    </m:f>
                    <m:nary>
                      <m:naryPr>
                        <m:chr m:val="∑"/>
                        <m:limLoc m:val="subSup"/>
                        <m:supHide m:val="on"/>
                        <m:ctrlPr>
                          <a:rPr lang="en-US" sz="1400" i="1">
                            <a:latin typeface="Cambria Math" panose="02040503050406030204" pitchFamily="18" charset="0"/>
                          </a:rPr>
                        </m:ctrlPr>
                      </m:naryPr>
                      <m:sub>
                        <m:r>
                          <m:rPr>
                            <m:brk m:alnAt="9"/>
                          </m:rPr>
                          <a:rPr lang="en-US" sz="1400" i="1">
                            <a:latin typeface="Cambria Math" panose="02040503050406030204" pitchFamily="18" charset="0"/>
                          </a:rPr>
                          <m:t>𝑘</m:t>
                        </m:r>
                      </m:sub>
                      <m:sup/>
                      <m:e>
                        <m:sSup>
                          <m:sSupPr>
                            <m:ctrlPr>
                              <a:rPr lang="en-US" sz="1400" i="1">
                                <a:latin typeface="Cambria Math" panose="02040503050406030204" pitchFamily="18" charset="0"/>
                              </a:rPr>
                            </m:ctrlPr>
                          </m:sSupPr>
                          <m:e>
                            <m:acc>
                              <m:accPr>
                                <m:chr m:val="⃗"/>
                                <m:ctrlPr>
                                  <a:rPr lang="en-US" sz="1400" i="1">
                                    <a:latin typeface="Cambria Math" panose="02040503050406030204" pitchFamily="18" charset="0"/>
                                  </a:rPr>
                                </m:ctrlPr>
                              </m:accPr>
                              <m:e>
                                <m:r>
                                  <a:rPr lang="en-US" sz="1400" i="1">
                                    <a:latin typeface="Cambria Math" panose="02040503050406030204" pitchFamily="18" charset="0"/>
                                  </a:rPr>
                                  <m:t>𝑢</m:t>
                                </m:r>
                              </m:e>
                            </m:acc>
                          </m:e>
                          <m:sup>
                            <m:r>
                              <a:rPr lang="en-US" sz="1400" i="1">
                                <a:latin typeface="Cambria Math" panose="02040503050406030204" pitchFamily="18" charset="0"/>
                              </a:rPr>
                              <m:t>𝑇</m:t>
                            </m:r>
                          </m:sup>
                        </m:sSup>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r>
                          <a:rPr lang="en-US" sz="1400" i="1">
                            <a:latin typeface="Cambria Math" panose="02040503050406030204" pitchFamily="18" charset="0"/>
                          </a:rPr>
                          <m:t>𝑅</m:t>
                        </m:r>
                        <m:acc>
                          <m:accPr>
                            <m:chr m:val="⃗"/>
                            <m:ctrlPr>
                              <a:rPr lang="en-US" sz="1400" i="1">
                                <a:latin typeface="Cambria Math" panose="02040503050406030204" pitchFamily="18" charset="0"/>
                              </a:rPr>
                            </m:ctrlPr>
                          </m:accPr>
                          <m:e>
                            <m:r>
                              <a:rPr lang="en-US" sz="1400" i="1">
                                <a:latin typeface="Cambria Math" panose="02040503050406030204" pitchFamily="18" charset="0"/>
                              </a:rPr>
                              <m:t>𝑢</m:t>
                            </m:r>
                          </m:e>
                        </m:acc>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sSup>
                          <m:sSupPr>
                            <m:ctrlPr>
                              <a:rPr lang="en-US" sz="1400" i="1">
                                <a:latin typeface="Cambria Math" panose="02040503050406030204" pitchFamily="18" charset="0"/>
                              </a:rPr>
                            </m:ctrlPr>
                          </m:sSupPr>
                          <m:e>
                            <m:acc>
                              <m:accPr>
                                <m:chr m:val="⃗"/>
                                <m:ctrlPr>
                                  <a:rPr lang="en-US" sz="1400" i="1">
                                    <a:latin typeface="Cambria Math" panose="02040503050406030204" pitchFamily="18" charset="0"/>
                                  </a:rPr>
                                </m:ctrlPr>
                              </m:accPr>
                              <m:e>
                                <m:r>
                                  <a:rPr lang="en-US" sz="1400" i="1">
                                    <a:latin typeface="Cambria Math" panose="02040503050406030204" pitchFamily="18" charset="0"/>
                                  </a:rPr>
                                  <m:t>𝑥</m:t>
                                </m:r>
                              </m:e>
                            </m:acc>
                          </m:e>
                          <m:sup>
                            <m:r>
                              <a:rPr lang="en-US" sz="1400" i="1">
                                <a:latin typeface="Cambria Math" panose="02040503050406030204" pitchFamily="18" charset="0"/>
                              </a:rPr>
                              <m:t>𝑇</m:t>
                            </m:r>
                          </m:sup>
                        </m:sSup>
                        <m:d>
                          <m:dPr>
                            <m:ctrlPr>
                              <a:rPr lang="en-US" sz="1400" i="1">
                                <a:latin typeface="Cambria Math" panose="02040503050406030204" pitchFamily="18" charset="0"/>
                              </a:rPr>
                            </m:ctrlPr>
                          </m:dPr>
                          <m:e>
                            <m:r>
                              <a:rPr lang="en-US" sz="1400" i="1">
                                <a:latin typeface="Cambria Math" panose="02040503050406030204" pitchFamily="18" charset="0"/>
                              </a:rPr>
                              <m:t>𝑘</m:t>
                            </m:r>
                          </m:e>
                        </m:d>
                        <m:r>
                          <a:rPr lang="en-US" sz="1400" i="1">
                            <a:latin typeface="Cambria Math" panose="02040503050406030204" pitchFamily="18" charset="0"/>
                          </a:rPr>
                          <m:t>𝑄</m:t>
                        </m:r>
                        <m:acc>
                          <m:accPr>
                            <m:chr m:val="⃗"/>
                            <m:ctrlPr>
                              <a:rPr lang="en-US" sz="1400" i="1">
                                <a:latin typeface="Cambria Math" panose="02040503050406030204" pitchFamily="18" charset="0"/>
                              </a:rPr>
                            </m:ctrlPr>
                          </m:accPr>
                          <m:e>
                            <m:r>
                              <a:rPr lang="en-US" sz="1400" i="1">
                                <a:latin typeface="Cambria Math" panose="02040503050406030204" pitchFamily="18" charset="0"/>
                              </a:rPr>
                              <m:t>𝑥</m:t>
                            </m:r>
                          </m:e>
                        </m:acc>
                        <m:r>
                          <a:rPr lang="en-US" sz="1400" i="1">
                            <a:latin typeface="Cambria Math" panose="02040503050406030204" pitchFamily="18" charset="0"/>
                          </a:rPr>
                          <m:t>(</m:t>
                        </m:r>
                        <m:r>
                          <a:rPr lang="en-US" sz="1400" i="1">
                            <a:latin typeface="Cambria Math" panose="02040503050406030204" pitchFamily="18" charset="0"/>
                          </a:rPr>
                          <m:t>𝑘</m:t>
                        </m:r>
                        <m:r>
                          <a:rPr lang="en-US" sz="1400" i="1">
                            <a:latin typeface="Cambria Math" panose="02040503050406030204" pitchFamily="18" charset="0"/>
                          </a:rPr>
                          <m:t>)</m:t>
                        </m:r>
                      </m:e>
                    </m:nary>
                  </m:oMath>
                </a14:m>
                <a:endParaRPr lang="en-US" sz="1400" dirty="0"/>
              </a:p>
              <a:p>
                <a14:m>
                  <m:oMath xmlns:m="http://schemas.openxmlformats.org/officeDocument/2006/math">
                    <m:r>
                      <a:rPr lang="en-US" sz="1400" i="1">
                        <a:latin typeface="Cambria Math" panose="02040503050406030204" pitchFamily="18" charset="0"/>
                      </a:rPr>
                      <m:t>𝑄</m:t>
                    </m:r>
                    <m:r>
                      <a:rPr lang="en-US" sz="1400" b="0" i="1" smtClean="0">
                        <a:latin typeface="Cambria Math" panose="02040503050406030204" pitchFamily="18" charset="0"/>
                      </a:rPr>
                      <m:t>=</m:t>
                    </m:r>
                    <m:r>
                      <a:rPr lang="en-US" sz="1400" b="0" i="1" smtClean="0">
                        <a:latin typeface="Cambria Math" panose="02040503050406030204" pitchFamily="18" charset="0"/>
                      </a:rPr>
                      <m:t>𝐼</m:t>
                    </m:r>
                    <m:r>
                      <a:rPr lang="en-US" sz="1400" b="0" i="1" smtClean="0">
                        <a:latin typeface="Cambria Math" panose="02040503050406030204" pitchFamily="18" charset="0"/>
                      </a:rPr>
                      <m:t>, </m:t>
                    </m:r>
                    <m:r>
                      <a:rPr lang="en-US" sz="1400" b="0" i="1" smtClean="0">
                        <a:latin typeface="Cambria Math" panose="02040503050406030204" pitchFamily="18" charset="0"/>
                      </a:rPr>
                      <m:t>𝑅</m:t>
                    </m:r>
                    <m:r>
                      <a:rPr lang="en-US" sz="1400" b="0" i="1" smtClean="0">
                        <a:latin typeface="Cambria Math" panose="02040503050406030204" pitchFamily="18" charset="0"/>
                      </a:rPr>
                      <m:t>=</m:t>
                    </m:r>
                    <m:r>
                      <a:rPr lang="en-US" sz="1400" b="0" i="1" smtClean="0">
                        <a:latin typeface="Cambria Math" panose="02040503050406030204" pitchFamily="18" charset="0"/>
                      </a:rPr>
                      <m:t>𝐼</m:t>
                    </m:r>
                    <m:r>
                      <a:rPr lang="en-US" sz="1400" b="0" i="1" smtClean="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𝑘</m:t>
                        </m:r>
                      </m:e>
                      <m:sub>
                        <m:r>
                          <a:rPr lang="en-US" sz="1400" i="1">
                            <a:latin typeface="Cambria Math" panose="02040503050406030204" pitchFamily="18" charset="0"/>
                          </a:rPr>
                          <m:t>𝑓</m:t>
                        </m:r>
                      </m:sub>
                    </m:sSub>
                  </m:oMath>
                </a14:m>
                <a:r>
                  <a:rPr lang="en-US" sz="1400" i="1" dirty="0">
                    <a:latin typeface="Cambria Math" panose="02040503050406030204" pitchFamily="18" charset="0"/>
                  </a:rPr>
                  <a:t>=N</a:t>
                </a:r>
              </a:p>
            </p:txBody>
          </p:sp>
        </mc:Choice>
        <mc:Fallback>
          <p:sp>
            <p:nvSpPr>
              <p:cNvPr id="2" name="TextBox 1">
                <a:extLst>
                  <a:ext uri="{FF2B5EF4-FFF2-40B4-BE49-F238E27FC236}">
                    <a16:creationId xmlns:a16="http://schemas.microsoft.com/office/drawing/2014/main" id="{DC617EEC-4706-3F4A-894A-0233CB4D61D3}"/>
                  </a:ext>
                </a:extLst>
              </p:cNvPr>
              <p:cNvSpPr txBox="1">
                <a:spLocks noRot="1" noChangeAspect="1" noMove="1" noResize="1" noEditPoints="1" noAdjustHandles="1" noChangeArrowheads="1" noChangeShapeType="1" noTextEdit="1"/>
              </p:cNvSpPr>
              <p:nvPr/>
            </p:nvSpPr>
            <p:spPr>
              <a:xfrm>
                <a:off x="5148716" y="885312"/>
                <a:ext cx="3538084" cy="1034963"/>
              </a:xfrm>
              <a:prstGeom prst="rect">
                <a:avLst/>
              </a:prstGeom>
              <a:blipFill>
                <a:blip r:embed="rId6"/>
                <a:stretch>
                  <a:fillRect l="-517" t="-25882" b="-15294"/>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4C6C37A8-6340-2946-A201-F536413718ED}"/>
              </a:ext>
            </a:extLst>
          </p:cNvPr>
          <p:cNvPicPr>
            <a:picLocks noChangeAspect="1"/>
          </p:cNvPicPr>
          <p:nvPr/>
        </p:nvPicPr>
        <p:blipFill>
          <a:blip r:embed="rId7"/>
          <a:stretch>
            <a:fillRect/>
          </a:stretch>
        </p:blipFill>
        <p:spPr>
          <a:xfrm>
            <a:off x="4596410" y="1982644"/>
            <a:ext cx="4142179" cy="2946400"/>
          </a:xfrm>
          <a:prstGeom prst="rect">
            <a:avLst/>
          </a:prstGeom>
        </p:spPr>
      </p:pic>
      <p:pic>
        <p:nvPicPr>
          <p:cNvPr id="11" name="Shape 91" descr="D:\Qiming Lu\Pictures\rpi_seal.gif"/>
          <p:cNvPicPr preferRelativeResize="0"/>
          <p:nvPr/>
        </p:nvPicPr>
        <p:blipFill rotWithShape="1">
          <a:blip r:embed="rId8">
            <a:alphaModFix/>
          </a:blip>
          <a:srcRect/>
          <a:stretch/>
        </p:blipFill>
        <p:spPr>
          <a:xfrm>
            <a:off x="8205335" y="5986650"/>
            <a:ext cx="935992" cy="871100"/>
          </a:xfrm>
          <a:prstGeom prst="rect">
            <a:avLst/>
          </a:prstGeom>
          <a:noFill/>
          <a:ln>
            <a:noFill/>
          </a:ln>
        </p:spPr>
      </p:pic>
      <p:pic>
        <p:nvPicPr>
          <p:cNvPr id="12"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5698717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3D2E-B9B5-484A-B2AF-8141EE69F27D}"/>
              </a:ext>
            </a:extLst>
          </p:cNvPr>
          <p:cNvSpPr>
            <a:spLocks noGrp="1"/>
          </p:cNvSpPr>
          <p:nvPr>
            <p:ph type="title"/>
          </p:nvPr>
        </p:nvSpPr>
        <p:spPr>
          <a:xfrm>
            <a:off x="717023" y="0"/>
            <a:ext cx="7886700" cy="1325563"/>
          </a:xfrm>
        </p:spPr>
        <p:txBody>
          <a:bodyPr>
            <a:normAutofit/>
          </a:bodyPr>
          <a:lstStyle/>
          <a:p>
            <a:pPr algn="ctr"/>
            <a:r>
              <a:rPr lang="en-US" sz="3200" b="1" dirty="0">
                <a:solidFill>
                  <a:srgbClr val="0070C0"/>
                </a:solidFill>
                <a:latin typeface="+mn-lt"/>
              </a:rPr>
              <a:t>Proactive phase</a:t>
            </a:r>
          </a:p>
        </p:txBody>
      </p:sp>
      <p:pic>
        <p:nvPicPr>
          <p:cNvPr id="7" name="Content Placeholder 6">
            <a:extLst>
              <a:ext uri="{FF2B5EF4-FFF2-40B4-BE49-F238E27FC236}">
                <a16:creationId xmlns:a16="http://schemas.microsoft.com/office/drawing/2014/main" id="{AD4AFA97-48A4-FA41-813C-6BE825C25C7B}"/>
              </a:ext>
            </a:extLst>
          </p:cNvPr>
          <p:cNvPicPr>
            <a:picLocks noGrp="1" noChangeAspect="1"/>
          </p:cNvPicPr>
          <p:nvPr>
            <p:ph sz="half" idx="1"/>
          </p:nvPr>
        </p:nvPicPr>
        <p:blipFill>
          <a:blip r:embed="rId2"/>
          <a:stretch>
            <a:fillRect/>
          </a:stretch>
        </p:blipFill>
        <p:spPr>
          <a:xfrm>
            <a:off x="457200" y="1690695"/>
            <a:ext cx="4038600" cy="4387835"/>
          </a:xfrm>
        </p:spPr>
      </p:pic>
      <p:sp>
        <p:nvSpPr>
          <p:cNvPr id="5" name="Slide Number Placeholder 4">
            <a:extLst>
              <a:ext uri="{FF2B5EF4-FFF2-40B4-BE49-F238E27FC236}">
                <a16:creationId xmlns:a16="http://schemas.microsoft.com/office/drawing/2014/main" id="{1FE1CB2F-A808-E04C-A426-B90DD082DF99}"/>
              </a:ext>
            </a:extLst>
          </p:cNvPr>
          <p:cNvSpPr>
            <a:spLocks noGrp="1"/>
          </p:cNvSpPr>
          <p:nvPr>
            <p:ph type="sldNum" sz="quarter" idx="12"/>
          </p:nvPr>
        </p:nvSpPr>
        <p:spPr/>
        <p:txBody>
          <a:bodyPr/>
          <a:lstStyle/>
          <a:p>
            <a:fld id="{F3081D5E-FE68-4115-B6F4-4735CF4DEAE8}" type="slidenum">
              <a:rPr lang="ru-RU" smtClean="0"/>
              <a:pPr/>
              <a:t>43</a:t>
            </a:fld>
            <a:endParaRPr lang="ru-RU"/>
          </a:p>
        </p:txBody>
      </p:sp>
      <p:pic>
        <p:nvPicPr>
          <p:cNvPr id="8" name="Content Placeholder 7">
            <a:extLst>
              <a:ext uri="{FF2B5EF4-FFF2-40B4-BE49-F238E27FC236}">
                <a16:creationId xmlns:a16="http://schemas.microsoft.com/office/drawing/2014/main" id="{FC75F49B-B4FD-914F-9B05-5A605BFB770B}"/>
              </a:ext>
            </a:extLst>
          </p:cNvPr>
          <p:cNvPicPr>
            <a:picLocks noGrp="1" noChangeAspect="1"/>
          </p:cNvPicPr>
          <p:nvPr>
            <p:ph sz="half" idx="2"/>
          </p:nvPr>
        </p:nvPicPr>
        <p:blipFill>
          <a:blip r:embed="rId3"/>
          <a:stretch>
            <a:fillRect/>
          </a:stretch>
        </p:blipFill>
        <p:spPr>
          <a:xfrm>
            <a:off x="4648200" y="1752600"/>
            <a:ext cx="4038600" cy="2919926"/>
          </a:xfrm>
          <a:prstGeom prst="rect">
            <a:avLst/>
          </a:prstGeom>
        </p:spPr>
      </p:pic>
      <p:pic>
        <p:nvPicPr>
          <p:cNvPr id="10" name="Picture 9">
            <a:extLst>
              <a:ext uri="{FF2B5EF4-FFF2-40B4-BE49-F238E27FC236}">
                <a16:creationId xmlns:a16="http://schemas.microsoft.com/office/drawing/2014/main" id="{BA709FF9-C0E8-7F42-8770-5E37E1EDA9B5}"/>
              </a:ext>
            </a:extLst>
          </p:cNvPr>
          <p:cNvPicPr>
            <a:picLocks noChangeAspect="1"/>
          </p:cNvPicPr>
          <p:nvPr/>
        </p:nvPicPr>
        <p:blipFill>
          <a:blip r:embed="rId4"/>
          <a:stretch>
            <a:fillRect/>
          </a:stretch>
        </p:blipFill>
        <p:spPr>
          <a:xfrm>
            <a:off x="5486400" y="5020951"/>
            <a:ext cx="2711827" cy="190500"/>
          </a:xfrm>
          <a:prstGeom prst="rect">
            <a:avLst/>
          </a:prstGeom>
        </p:spPr>
      </p:pic>
      <p:pic>
        <p:nvPicPr>
          <p:cNvPr id="11" name="Picture 10">
            <a:extLst>
              <a:ext uri="{FF2B5EF4-FFF2-40B4-BE49-F238E27FC236}">
                <a16:creationId xmlns:a16="http://schemas.microsoft.com/office/drawing/2014/main" id="{801A00E3-9FE0-F347-8ED4-63F7DAAAA437}"/>
              </a:ext>
            </a:extLst>
          </p:cNvPr>
          <p:cNvPicPr>
            <a:picLocks noChangeAspect="1"/>
          </p:cNvPicPr>
          <p:nvPr/>
        </p:nvPicPr>
        <p:blipFill>
          <a:blip r:embed="rId5"/>
          <a:stretch>
            <a:fillRect/>
          </a:stretch>
        </p:blipFill>
        <p:spPr>
          <a:xfrm>
            <a:off x="4660373" y="5266315"/>
            <a:ext cx="4280652" cy="190500"/>
          </a:xfrm>
          <a:prstGeom prst="rect">
            <a:avLst/>
          </a:prstGeom>
        </p:spPr>
      </p:pic>
      <p:pic>
        <p:nvPicPr>
          <p:cNvPr id="12" name="Picture 11">
            <a:extLst>
              <a:ext uri="{FF2B5EF4-FFF2-40B4-BE49-F238E27FC236}">
                <a16:creationId xmlns:a16="http://schemas.microsoft.com/office/drawing/2014/main" id="{2BBCB406-8ADE-A948-A67E-9FB27664C2C4}"/>
              </a:ext>
            </a:extLst>
          </p:cNvPr>
          <p:cNvPicPr>
            <a:picLocks noChangeAspect="1"/>
          </p:cNvPicPr>
          <p:nvPr/>
        </p:nvPicPr>
        <p:blipFill>
          <a:blip r:embed="rId6"/>
          <a:stretch>
            <a:fillRect/>
          </a:stretch>
        </p:blipFill>
        <p:spPr>
          <a:xfrm>
            <a:off x="4565272" y="5503430"/>
            <a:ext cx="4426328" cy="190500"/>
          </a:xfrm>
          <a:prstGeom prst="rect">
            <a:avLst/>
          </a:prstGeom>
        </p:spPr>
      </p:pic>
      <p:pic>
        <p:nvPicPr>
          <p:cNvPr id="9" name="Shape 91" descr="D:\Qiming Lu\Pictures\rpi_seal.gif"/>
          <p:cNvPicPr preferRelativeResize="0"/>
          <p:nvPr/>
        </p:nvPicPr>
        <p:blipFill rotWithShape="1">
          <a:blip r:embed="rId7">
            <a:alphaModFix/>
          </a:blip>
          <a:srcRect/>
          <a:stretch/>
        </p:blipFill>
        <p:spPr>
          <a:xfrm>
            <a:off x="8205335" y="5986650"/>
            <a:ext cx="935992" cy="871100"/>
          </a:xfrm>
          <a:prstGeom prst="rect">
            <a:avLst/>
          </a:prstGeom>
          <a:noFill/>
          <a:ln>
            <a:noFill/>
          </a:ln>
        </p:spPr>
      </p:pic>
      <p:pic>
        <p:nvPicPr>
          <p:cNvPr id="13"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4283699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A40C1-9E2F-7E48-94AF-84C754088BA7}"/>
              </a:ext>
            </a:extLst>
          </p:cNvPr>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Optimize functions</a:t>
            </a:r>
          </a:p>
        </p:txBody>
      </p:sp>
      <p:sp>
        <p:nvSpPr>
          <p:cNvPr id="4" name="Slide Number Placeholder 3">
            <a:extLst>
              <a:ext uri="{FF2B5EF4-FFF2-40B4-BE49-F238E27FC236}">
                <a16:creationId xmlns:a16="http://schemas.microsoft.com/office/drawing/2014/main" id="{E6528BDF-D13E-0647-B3BF-091F955CB873}"/>
              </a:ext>
            </a:extLst>
          </p:cNvPr>
          <p:cNvSpPr>
            <a:spLocks noGrp="1"/>
          </p:cNvSpPr>
          <p:nvPr>
            <p:ph type="sldNum" sz="quarter" idx="12"/>
          </p:nvPr>
        </p:nvSpPr>
        <p:spPr/>
        <p:txBody>
          <a:bodyPr/>
          <a:lstStyle/>
          <a:p>
            <a:fld id="{F3081D5E-FE68-4115-B6F4-4735CF4DEAE8}" type="slidenum">
              <a:rPr lang="ru-RU" smtClean="0"/>
              <a:pPr/>
              <a:t>44</a:t>
            </a:fld>
            <a:endParaRPr lang="ru-RU"/>
          </a:p>
        </p:txBody>
      </p:sp>
      <p:pic>
        <p:nvPicPr>
          <p:cNvPr id="8" name="Picture 7">
            <a:extLst>
              <a:ext uri="{FF2B5EF4-FFF2-40B4-BE49-F238E27FC236}">
                <a16:creationId xmlns:a16="http://schemas.microsoft.com/office/drawing/2014/main" id="{6D9DE167-AFA2-8646-8F00-6A730EDEBF41}"/>
              </a:ext>
            </a:extLst>
          </p:cNvPr>
          <p:cNvPicPr>
            <a:picLocks noChangeAspect="1"/>
          </p:cNvPicPr>
          <p:nvPr/>
        </p:nvPicPr>
        <p:blipFill rotWithShape="1">
          <a:blip r:embed="rId2"/>
          <a:srcRect r="18239" b="54444"/>
          <a:stretch/>
        </p:blipFill>
        <p:spPr>
          <a:xfrm>
            <a:off x="1169695" y="1369268"/>
            <a:ext cx="6804610" cy="4168263"/>
          </a:xfrm>
          <a:prstGeom prst="rect">
            <a:avLst/>
          </a:prstGeom>
        </p:spPr>
      </p:pic>
      <p:sp>
        <p:nvSpPr>
          <p:cNvPr id="5" name="Rectangle 4">
            <a:extLst>
              <a:ext uri="{FF2B5EF4-FFF2-40B4-BE49-F238E27FC236}">
                <a16:creationId xmlns:a16="http://schemas.microsoft.com/office/drawing/2014/main" id="{057DE735-71DB-FC4C-9749-D6ABCA51BA9D}"/>
              </a:ext>
            </a:extLst>
          </p:cNvPr>
          <p:cNvSpPr/>
          <p:nvPr/>
        </p:nvSpPr>
        <p:spPr>
          <a:xfrm>
            <a:off x="6248400" y="1816265"/>
            <a:ext cx="13716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7413C37-FB6A-7A43-845A-37070F1CAEBC}"/>
              </a:ext>
            </a:extLst>
          </p:cNvPr>
          <p:cNvSpPr/>
          <p:nvPr/>
        </p:nvSpPr>
        <p:spPr>
          <a:xfrm>
            <a:off x="6248400" y="4038600"/>
            <a:ext cx="13716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B77FE17-83F4-0A4F-BBA7-3D9E69265929}"/>
              </a:ext>
            </a:extLst>
          </p:cNvPr>
          <p:cNvSpPr txBox="1"/>
          <p:nvPr/>
        </p:nvSpPr>
        <p:spPr>
          <a:xfrm>
            <a:off x="2026536" y="4152900"/>
            <a:ext cx="3365024" cy="369332"/>
          </a:xfrm>
          <a:prstGeom prst="rect">
            <a:avLst/>
          </a:prstGeom>
          <a:noFill/>
        </p:spPr>
        <p:txBody>
          <a:bodyPr wrap="none" rtlCol="0">
            <a:spAutoFit/>
          </a:bodyPr>
          <a:lstStyle/>
          <a:p>
            <a:r>
              <a:rPr lang="en-US" dirty="0"/>
              <a:t>Low cost of intermediate states</a:t>
            </a:r>
          </a:p>
        </p:txBody>
      </p:sp>
      <p:pic>
        <p:nvPicPr>
          <p:cNvPr id="9"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91052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82BDFBB4-21B7-B547-98F5-F3A4DB4328CC}"/>
              </a:ext>
            </a:extLst>
          </p:cNvPr>
          <p:cNvPicPr>
            <a:picLocks noGrp="1" noChangeAspect="1"/>
          </p:cNvPicPr>
          <p:nvPr>
            <p:ph idx="1"/>
          </p:nvPr>
        </p:nvPicPr>
        <p:blipFill rotWithShape="1">
          <a:blip r:embed="rId2"/>
          <a:srcRect t="47618" r="16844" b="3175"/>
          <a:stretch/>
        </p:blipFill>
        <p:spPr>
          <a:xfrm>
            <a:off x="990600" y="1331259"/>
            <a:ext cx="7162800" cy="4659738"/>
          </a:xfrm>
        </p:spPr>
      </p:pic>
      <p:sp>
        <p:nvSpPr>
          <p:cNvPr id="2" name="Title 1">
            <a:extLst>
              <a:ext uri="{FF2B5EF4-FFF2-40B4-BE49-F238E27FC236}">
                <a16:creationId xmlns:a16="http://schemas.microsoft.com/office/drawing/2014/main" id="{9A63FCFB-A3D5-7A4E-8B74-3E02452FB413}"/>
              </a:ext>
            </a:extLst>
          </p:cNvPr>
          <p:cNvSpPr>
            <a:spLocks noGrp="1"/>
          </p:cNvSpPr>
          <p:nvPr>
            <p:ph type="title"/>
          </p:nvPr>
        </p:nvSpPr>
        <p:spPr>
          <a:xfrm>
            <a:off x="662138" y="0"/>
            <a:ext cx="7886700" cy="1325563"/>
          </a:xfrm>
        </p:spPr>
        <p:txBody>
          <a:bodyPr>
            <a:normAutofit/>
          </a:bodyPr>
          <a:lstStyle/>
          <a:p>
            <a:pPr algn="ctr"/>
            <a:r>
              <a:rPr lang="en-US" sz="3200" b="1" dirty="0">
                <a:solidFill>
                  <a:srgbClr val="0070C0"/>
                </a:solidFill>
                <a:latin typeface="+mn-lt"/>
              </a:rPr>
              <a:t>Optimize functions</a:t>
            </a:r>
          </a:p>
        </p:txBody>
      </p:sp>
      <p:sp>
        <p:nvSpPr>
          <p:cNvPr id="4" name="Slide Number Placeholder 3">
            <a:extLst>
              <a:ext uri="{FF2B5EF4-FFF2-40B4-BE49-F238E27FC236}">
                <a16:creationId xmlns:a16="http://schemas.microsoft.com/office/drawing/2014/main" id="{8DDE518E-31AA-C146-8882-2120B05C6909}"/>
              </a:ext>
            </a:extLst>
          </p:cNvPr>
          <p:cNvSpPr>
            <a:spLocks noGrp="1"/>
          </p:cNvSpPr>
          <p:nvPr>
            <p:ph type="sldNum" sz="quarter" idx="12"/>
          </p:nvPr>
        </p:nvSpPr>
        <p:spPr/>
        <p:txBody>
          <a:bodyPr/>
          <a:lstStyle/>
          <a:p>
            <a:fld id="{F3081D5E-FE68-4115-B6F4-4735CF4DEAE8}" type="slidenum">
              <a:rPr lang="ru-RU" smtClean="0"/>
              <a:pPr/>
              <a:t>45</a:t>
            </a:fld>
            <a:endParaRPr lang="ru-RU"/>
          </a:p>
        </p:txBody>
      </p:sp>
      <p:sp>
        <p:nvSpPr>
          <p:cNvPr id="6" name="TextBox 5">
            <a:extLst>
              <a:ext uri="{FF2B5EF4-FFF2-40B4-BE49-F238E27FC236}">
                <a16:creationId xmlns:a16="http://schemas.microsoft.com/office/drawing/2014/main" id="{51F81CA3-F47B-2849-BC49-59FC983C26D0}"/>
              </a:ext>
            </a:extLst>
          </p:cNvPr>
          <p:cNvSpPr txBox="1"/>
          <p:nvPr/>
        </p:nvSpPr>
        <p:spPr>
          <a:xfrm>
            <a:off x="1828800" y="1981200"/>
            <a:ext cx="3365024" cy="369332"/>
          </a:xfrm>
          <a:prstGeom prst="rect">
            <a:avLst/>
          </a:prstGeom>
          <a:noFill/>
        </p:spPr>
        <p:txBody>
          <a:bodyPr wrap="none" rtlCol="0">
            <a:spAutoFit/>
          </a:bodyPr>
          <a:lstStyle/>
          <a:p>
            <a:r>
              <a:rPr lang="en-US" dirty="0"/>
              <a:t>Low cost of intermediate states</a:t>
            </a:r>
          </a:p>
        </p:txBody>
      </p:sp>
      <p:sp>
        <p:nvSpPr>
          <p:cNvPr id="7" name="TextBox 6">
            <a:extLst>
              <a:ext uri="{FF2B5EF4-FFF2-40B4-BE49-F238E27FC236}">
                <a16:creationId xmlns:a16="http://schemas.microsoft.com/office/drawing/2014/main" id="{42D7317B-864B-D441-9BE9-693E95CA4ACB}"/>
              </a:ext>
            </a:extLst>
          </p:cNvPr>
          <p:cNvSpPr txBox="1"/>
          <p:nvPr/>
        </p:nvSpPr>
        <p:spPr>
          <a:xfrm>
            <a:off x="5760895" y="3672730"/>
            <a:ext cx="2787943" cy="369332"/>
          </a:xfrm>
          <a:prstGeom prst="rect">
            <a:avLst/>
          </a:prstGeom>
          <a:noFill/>
        </p:spPr>
        <p:txBody>
          <a:bodyPr wrap="none" rtlCol="0">
            <a:spAutoFit/>
          </a:bodyPr>
          <a:lstStyle/>
          <a:p>
            <a:r>
              <a:rPr lang="en-US" dirty="0"/>
              <a:t>Low cost of control inputs</a:t>
            </a:r>
          </a:p>
        </p:txBody>
      </p:sp>
      <p:sp>
        <p:nvSpPr>
          <p:cNvPr id="8" name="Rectangle 7">
            <a:extLst>
              <a:ext uri="{FF2B5EF4-FFF2-40B4-BE49-F238E27FC236}">
                <a16:creationId xmlns:a16="http://schemas.microsoft.com/office/drawing/2014/main" id="{303769AA-50D8-E94E-A70D-2EF9DC263259}"/>
              </a:ext>
            </a:extLst>
          </p:cNvPr>
          <p:cNvSpPr/>
          <p:nvPr/>
        </p:nvSpPr>
        <p:spPr>
          <a:xfrm>
            <a:off x="6248400" y="4191000"/>
            <a:ext cx="13716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97060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11EAC8-2475-5C4B-8E49-8FD9997D4167}"/>
              </a:ext>
            </a:extLst>
          </p:cNvPr>
          <p:cNvPicPr>
            <a:picLocks noChangeAspect="1"/>
          </p:cNvPicPr>
          <p:nvPr/>
        </p:nvPicPr>
        <p:blipFill>
          <a:blip r:embed="rId2"/>
          <a:stretch>
            <a:fillRect/>
          </a:stretch>
        </p:blipFill>
        <p:spPr>
          <a:xfrm>
            <a:off x="4978400" y="2247900"/>
            <a:ext cx="3479800" cy="3619500"/>
          </a:xfrm>
          <a:prstGeom prst="rect">
            <a:avLst/>
          </a:prstGeom>
        </p:spPr>
      </p:pic>
      <p:sp>
        <p:nvSpPr>
          <p:cNvPr id="5" name="Title 4">
            <a:extLst>
              <a:ext uri="{FF2B5EF4-FFF2-40B4-BE49-F238E27FC236}">
                <a16:creationId xmlns:a16="http://schemas.microsoft.com/office/drawing/2014/main" id="{B6D10691-8695-DC4C-BD8C-38B9503A0374}"/>
              </a:ext>
            </a:extLst>
          </p:cNvPr>
          <p:cNvSpPr>
            <a:spLocks noGrp="1"/>
          </p:cNvSpPr>
          <p:nvPr>
            <p:ph type="title"/>
          </p:nvPr>
        </p:nvSpPr>
        <p:spPr>
          <a:xfrm>
            <a:off x="571500" y="0"/>
            <a:ext cx="7886700" cy="1325563"/>
          </a:xfrm>
        </p:spPr>
        <p:txBody>
          <a:bodyPr>
            <a:normAutofit/>
          </a:bodyPr>
          <a:lstStyle/>
          <a:p>
            <a:pPr algn="ctr"/>
            <a:r>
              <a:rPr lang="en-US" sz="3200" b="1" dirty="0">
                <a:solidFill>
                  <a:srgbClr val="0070C0"/>
                </a:solidFill>
                <a:latin typeface="+mn-lt"/>
              </a:rPr>
              <a:t>Controllability and controllability index</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5266A648-5CE0-7740-BE85-1F551F18F721}"/>
                  </a:ext>
                </a:extLst>
              </p:cNvPr>
              <p:cNvSpPr>
                <a:spLocks noGrp="1"/>
              </p:cNvSpPr>
              <p:nvPr>
                <p:ph sz="half" idx="1"/>
              </p:nvPr>
            </p:nvSpPr>
            <p:spPr/>
            <p:txBody>
              <a:bodyPr>
                <a:normAutofit/>
              </a:bodyPr>
              <a:lstStyle/>
              <a:p>
                <a:r>
                  <a:rPr lang="en-US" sz="2000" dirty="0"/>
                  <a:t>Controllability:</a:t>
                </a:r>
              </a:p>
              <a:p>
                <a:pPr lvl="1"/>
                <a:r>
                  <a:rPr lang="en-US" sz="1800" dirty="0"/>
                  <a:t>Let </a:t>
                </a:r>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𝐴</m:t>
                        </m:r>
                      </m:e>
                      <m:sub>
                        <m:r>
                          <a:rPr lang="en-US" sz="1800" b="0" i="1" smtClean="0">
                            <a:latin typeface="Cambria Math" panose="02040503050406030204" pitchFamily="18" charset="0"/>
                          </a:rPr>
                          <m:t>𝐵</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𝑘</m:t>
                            </m:r>
                          </m:e>
                          <m:sub>
                            <m:r>
                              <a:rPr lang="en-US" sz="1800" b="0" i="1" smtClean="0">
                                <a:latin typeface="Cambria Math" panose="02040503050406030204" pitchFamily="18" charset="0"/>
                              </a:rPr>
                              <m:t>𝑓</m:t>
                            </m:r>
                          </m:sub>
                        </m:sSub>
                      </m:sub>
                    </m:sSub>
                    <m:r>
                      <a:rPr lang="en-US" sz="1800" b="0" i="1" smtClean="0">
                        <a:latin typeface="Cambria Math" panose="02040503050406030204" pitchFamily="18" charset="0"/>
                      </a:rPr>
                      <m:t> =</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 </m:t>
                        </m:r>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𝐴</m:t>
                            </m:r>
                          </m:e>
                          <m:sup>
                            <m:sSub>
                              <m:sSubPr>
                                <m:ctrlPr>
                                  <a:rPr lang="en-US" sz="1800" i="1">
                                    <a:latin typeface="Cambria Math" panose="02040503050406030204" pitchFamily="18" charset="0"/>
                                  </a:rPr>
                                </m:ctrlPr>
                              </m:sSubPr>
                              <m:e>
                                <m:r>
                                  <a:rPr lang="en-US" sz="1800" i="1">
                                    <a:latin typeface="Cambria Math" panose="02040503050406030204" pitchFamily="18" charset="0"/>
                                  </a:rPr>
                                  <m:t>𝑘</m:t>
                                </m:r>
                              </m:e>
                              <m:sub>
                                <m:r>
                                  <a:rPr lang="en-US" sz="1800" i="1">
                                    <a:latin typeface="Cambria Math" panose="02040503050406030204" pitchFamily="18" charset="0"/>
                                  </a:rPr>
                                  <m:t>𝑓</m:t>
                                </m:r>
                              </m:sub>
                            </m:sSub>
                            <m:r>
                              <a:rPr lang="en-US" sz="1800" i="1">
                                <a:latin typeface="Cambria Math" panose="02040503050406030204" pitchFamily="18" charset="0"/>
                              </a:rPr>
                              <m:t>−1</m:t>
                            </m:r>
                          </m:sup>
                        </m:sSup>
                        <m:r>
                          <a:rPr lang="en-US" sz="1800" i="1">
                            <a:latin typeface="Cambria Math" panose="02040503050406030204" pitchFamily="18" charset="0"/>
                          </a:rPr>
                          <m:t>𝐵</m:t>
                        </m:r>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𝐴</m:t>
                            </m:r>
                          </m:e>
                          <m:sup>
                            <m:r>
                              <a:rPr lang="en-US" sz="1800" i="1">
                                <a:latin typeface="Cambria Math" panose="02040503050406030204" pitchFamily="18" charset="0"/>
                              </a:rPr>
                              <m:t>0</m:t>
                            </m:r>
                          </m:sup>
                        </m:sSup>
                        <m:r>
                          <a:rPr lang="en-US" sz="1800" i="1">
                            <a:latin typeface="Cambria Math" panose="02040503050406030204" pitchFamily="18" charset="0"/>
                          </a:rPr>
                          <m:t>𝐵</m:t>
                        </m:r>
                        <m:r>
                          <a:rPr lang="en-US" sz="1800" i="1">
                            <a:latin typeface="Cambria Math" panose="02040503050406030204" pitchFamily="18" charset="0"/>
                          </a:rPr>
                          <m:t>]</m:t>
                        </m:r>
                      </m:e>
                      <m:sup>
                        <m:r>
                          <a:rPr lang="en-US" sz="1800" b="0" i="1" smtClean="0">
                            <a:latin typeface="Cambria Math" panose="02040503050406030204" pitchFamily="18" charset="0"/>
                          </a:rPr>
                          <m:t>𝑇</m:t>
                        </m:r>
                      </m:sup>
                    </m:sSup>
                  </m:oMath>
                </a14:m>
                <a:endParaRPr lang="en-US" sz="1800" dirty="0"/>
              </a:p>
              <a:p>
                <a:pPr lvl="1"/>
                <a:r>
                  <a:rPr lang="en-US" sz="1800" dirty="0"/>
                  <a:t>Given network size </a:t>
                </a:r>
                <a14:m>
                  <m:oMath xmlns:m="http://schemas.openxmlformats.org/officeDocument/2006/math">
                    <m:r>
                      <a:rPr lang="en-US" sz="1800" b="0" i="1" smtClean="0">
                        <a:latin typeface="Cambria Math" panose="02040503050406030204" pitchFamily="18" charset="0"/>
                      </a:rPr>
                      <m:t>𝑁</m:t>
                    </m:r>
                  </m:oMath>
                </a14:m>
                <a:r>
                  <a:rPr lang="en-US" sz="1800" dirty="0"/>
                  <a:t>, control time step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𝑘</m:t>
                        </m:r>
                      </m:e>
                      <m:sub>
                        <m:r>
                          <a:rPr lang="en-US" sz="1800" i="1">
                            <a:latin typeface="Cambria Math" panose="02040503050406030204" pitchFamily="18" charset="0"/>
                          </a:rPr>
                          <m:t>𝑓</m:t>
                        </m:r>
                      </m:sub>
                    </m:sSub>
                  </m:oMath>
                </a14:m>
                <a:endParaRPr lang="en-US" sz="1800" i="1" baseline="-25000" dirty="0"/>
              </a:p>
              <a:p>
                <a:pPr lvl="1"/>
                <a:r>
                  <a:rPr lang="en-US" sz="1800" dirty="0"/>
                  <a:t>The linear system is controllable: </a:t>
                </a:r>
                <a14:m>
                  <m:oMath xmlns:m="http://schemas.openxmlformats.org/officeDocument/2006/math">
                    <m:sSub>
                      <m:sSubPr>
                        <m:ctrlPr>
                          <a:rPr lang="en-US" sz="1800" i="1">
                            <a:latin typeface="Cambria Math" panose="02040503050406030204" pitchFamily="18" charset="0"/>
                          </a:rPr>
                        </m:ctrlPr>
                      </m:sSubPr>
                      <m:e>
                        <m:r>
                          <a:rPr lang="en-US" sz="1800" b="0" i="1" smtClean="0">
                            <a:latin typeface="Cambria Math" panose="02040503050406030204" pitchFamily="18" charset="0"/>
                          </a:rPr>
                          <m:t>𝑟𝑎𝑛𝑘</m:t>
                        </m:r>
                        <m:r>
                          <a:rPr lang="en-US" sz="1800" b="0" i="1" smtClean="0">
                            <a:latin typeface="Cambria Math" panose="02040503050406030204" pitchFamily="18" charset="0"/>
                          </a:rPr>
                          <m:t>(</m:t>
                        </m:r>
                        <m:r>
                          <a:rPr lang="en-US" sz="1800" i="1">
                            <a:latin typeface="Cambria Math" panose="02040503050406030204" pitchFamily="18" charset="0"/>
                          </a:rPr>
                          <m:t>𝐴</m:t>
                        </m:r>
                      </m:e>
                      <m:sub>
                        <m:r>
                          <a:rPr lang="en-US" sz="1800" i="1">
                            <a:latin typeface="Cambria Math" panose="02040503050406030204" pitchFamily="18" charset="0"/>
                          </a:rPr>
                          <m:t>𝐵</m:t>
                        </m:r>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𝑘</m:t>
                            </m:r>
                          </m:e>
                          <m:sub>
                            <m:r>
                              <a:rPr lang="en-US" sz="1800" i="1">
                                <a:latin typeface="Cambria Math" panose="02040503050406030204" pitchFamily="18" charset="0"/>
                              </a:rPr>
                              <m:t>𝑓</m:t>
                            </m:r>
                          </m:sub>
                        </m:sSub>
                      </m:sub>
                    </m:sSub>
                    <m:r>
                      <a:rPr lang="en-US" sz="1800" b="0" i="1" smtClean="0">
                        <a:latin typeface="Cambria Math" panose="02040503050406030204" pitchFamily="18" charset="0"/>
                      </a:rPr>
                      <m:t>) = </m:t>
                    </m:r>
                    <m:r>
                      <a:rPr lang="en-US" sz="1800" b="0" i="1" smtClean="0">
                        <a:latin typeface="Cambria Math" panose="02040503050406030204" pitchFamily="18" charset="0"/>
                      </a:rPr>
                      <m:t>𝑁</m:t>
                    </m:r>
                  </m:oMath>
                </a14:m>
                <a:endParaRPr lang="en-US" sz="1800" dirty="0"/>
              </a:p>
              <a:p>
                <a:endParaRPr lang="en-US" sz="2000" dirty="0"/>
              </a:p>
              <a:p>
                <a:endParaRPr lang="en-US" sz="2000" dirty="0"/>
              </a:p>
              <a:p>
                <a:r>
                  <a:rPr lang="en-US" sz="2000" dirty="0"/>
                  <a:t>Controllability index </a:t>
                </a:r>
                <a14:m>
                  <m:oMath xmlns:m="http://schemas.openxmlformats.org/officeDocument/2006/math">
                    <m:r>
                      <a:rPr lang="el-GR" sz="2000" i="1" smtClean="0">
                        <a:latin typeface="Cambria Math" panose="02040503050406030204" pitchFamily="18" charset="0"/>
                        <a:ea typeface="Cambria Math" panose="02040503050406030204" pitchFamily="18" charset="0"/>
                      </a:rPr>
                      <m:t>𝜁</m:t>
                    </m:r>
                  </m:oMath>
                </a14:m>
                <a:r>
                  <a:rPr lang="en-US" sz="2000" dirty="0"/>
                  <a:t> : </a:t>
                </a:r>
              </a:p>
              <a:p>
                <a:pPr lvl="1"/>
                <a:r>
                  <a:rPr lang="en-US" sz="1800" dirty="0"/>
                  <a:t>The minimal number of time steps that the system is controllable.</a:t>
                </a:r>
              </a:p>
              <a:p>
                <a:endParaRPr lang="en-US" dirty="0"/>
              </a:p>
            </p:txBody>
          </p:sp>
        </mc:Choice>
        <mc:Fallback>
          <p:sp>
            <p:nvSpPr>
              <p:cNvPr id="6" name="Content Placeholder 5">
                <a:extLst>
                  <a:ext uri="{FF2B5EF4-FFF2-40B4-BE49-F238E27FC236}">
                    <a16:creationId xmlns:a16="http://schemas.microsoft.com/office/drawing/2014/main" id="{5266A648-5CE0-7740-BE85-1F551F18F721}"/>
                  </a:ext>
                </a:extLst>
              </p:cNvPr>
              <p:cNvSpPr>
                <a:spLocks noGrp="1" noRot="1" noChangeAspect="1" noMove="1" noResize="1" noEditPoints="1" noAdjustHandles="1" noChangeArrowheads="1" noChangeShapeType="1" noTextEdit="1"/>
              </p:cNvSpPr>
              <p:nvPr>
                <p:ph sz="half" idx="1"/>
              </p:nvPr>
            </p:nvSpPr>
            <p:spPr>
              <a:blipFill>
                <a:blip r:embed="rId3"/>
                <a:stretch>
                  <a:fillRect l="-1411" t="-140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25BE6F5-2B01-E74B-8763-CD65E7307228}"/>
              </a:ext>
            </a:extLst>
          </p:cNvPr>
          <p:cNvSpPr>
            <a:spLocks noGrp="1"/>
          </p:cNvSpPr>
          <p:nvPr>
            <p:ph type="sldNum" sz="quarter" idx="12"/>
          </p:nvPr>
        </p:nvSpPr>
        <p:spPr/>
        <p:txBody>
          <a:bodyPr/>
          <a:lstStyle/>
          <a:p>
            <a:fld id="{F3081D5E-FE68-4115-B6F4-4735CF4DEAE8}" type="slidenum">
              <a:rPr lang="ru-RU" smtClean="0"/>
              <a:pPr/>
              <a:t>46</a:t>
            </a:fld>
            <a:endParaRPr lang="ru-RU"/>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325555B5-8E3B-F44C-A0EC-F2C8E87377D5}"/>
                  </a:ext>
                </a:extLst>
              </p:cNvPr>
              <p:cNvSpPr/>
              <p:nvPr/>
            </p:nvSpPr>
            <p:spPr>
              <a:xfrm>
                <a:off x="6324600" y="1640014"/>
                <a:ext cx="126823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b="1" i="1" smtClean="0">
                          <a:latin typeface="Cambria Math" panose="02040503050406030204" pitchFamily="18" charset="0"/>
                          <a:ea typeface="Cambria Math" panose="02040503050406030204" pitchFamily="18" charset="0"/>
                        </a:rPr>
                        <m:t>𝜻</m:t>
                      </m:r>
                      <m:r>
                        <a:rPr lang="en-US" b="1" i="1">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𝑵</m:t>
                      </m:r>
                      <m:r>
                        <a:rPr lang="en-US" b="1" i="1">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𝑵</m:t>
                          </m:r>
                        </m:e>
                        <m:sub>
                          <m:r>
                            <a:rPr lang="en-US" b="1" i="1" smtClean="0">
                              <a:latin typeface="Cambria Math" panose="02040503050406030204" pitchFamily="18" charset="0"/>
                              <a:ea typeface="Cambria Math" panose="02040503050406030204" pitchFamily="18" charset="0"/>
                            </a:rPr>
                            <m:t>𝑫</m:t>
                          </m:r>
                        </m:sub>
                      </m:sSub>
                    </m:oMath>
                  </m:oMathPara>
                </a14:m>
                <a:endParaRPr lang="en-US" b="1" dirty="0"/>
              </a:p>
            </p:txBody>
          </p:sp>
        </mc:Choice>
        <mc:Fallback>
          <p:sp>
            <p:nvSpPr>
              <p:cNvPr id="10" name="Rectangle 9">
                <a:extLst>
                  <a:ext uri="{FF2B5EF4-FFF2-40B4-BE49-F238E27FC236}">
                    <a16:creationId xmlns:a16="http://schemas.microsoft.com/office/drawing/2014/main" id="{325555B5-8E3B-F44C-A0EC-F2C8E87377D5}"/>
                  </a:ext>
                </a:extLst>
              </p:cNvPr>
              <p:cNvSpPr>
                <a:spLocks noRot="1" noChangeAspect="1" noMove="1" noResize="1" noEditPoints="1" noAdjustHandles="1" noChangeArrowheads="1" noChangeShapeType="1" noTextEdit="1"/>
              </p:cNvSpPr>
              <p:nvPr/>
            </p:nvSpPr>
            <p:spPr>
              <a:xfrm>
                <a:off x="6324600" y="1640014"/>
                <a:ext cx="1268231" cy="369332"/>
              </a:xfrm>
              <a:prstGeom prst="rect">
                <a:avLst/>
              </a:prstGeom>
              <a:blipFill>
                <a:blip r:embed="rId4"/>
                <a:stretch>
                  <a:fillRect b="-13115"/>
                </a:stretch>
              </a:blipFill>
            </p:spPr>
            <p:txBody>
              <a:bodyPr/>
              <a:lstStyle/>
              <a:p>
                <a:r>
                  <a:rPr lang="en-US">
                    <a:noFill/>
                  </a:rPr>
                  <a:t> </a:t>
                </a:r>
              </a:p>
            </p:txBody>
          </p:sp>
        </mc:Fallback>
      </mc:AlternateContent>
      <p:pic>
        <p:nvPicPr>
          <p:cNvPr id="7" name="Shape 91" descr="D:\Qiming Lu\Pictures\rpi_seal.gif"/>
          <p:cNvPicPr preferRelativeResize="0"/>
          <p:nvPr/>
        </p:nvPicPr>
        <p:blipFill rotWithShape="1">
          <a:blip r:embed="rId5">
            <a:alphaModFix/>
          </a:blip>
          <a:srcRect/>
          <a:stretch/>
        </p:blipFill>
        <p:spPr>
          <a:xfrm>
            <a:off x="8205335" y="5986650"/>
            <a:ext cx="935992" cy="871100"/>
          </a:xfrm>
          <a:prstGeom prst="rect">
            <a:avLst/>
          </a:prstGeom>
          <a:noFill/>
          <a:ln>
            <a:noFill/>
          </a:ln>
        </p:spPr>
      </p:pic>
      <p:pic>
        <p:nvPicPr>
          <p:cNvPr id="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19577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D7EB049-A93C-ED49-9655-4C6009A7EE9E}"/>
              </a:ext>
            </a:extLst>
          </p:cNvPr>
          <p:cNvPicPr>
            <a:picLocks noChangeAspect="1"/>
          </p:cNvPicPr>
          <p:nvPr/>
        </p:nvPicPr>
        <p:blipFill>
          <a:blip r:embed="rId2"/>
          <a:stretch>
            <a:fillRect/>
          </a:stretch>
        </p:blipFill>
        <p:spPr>
          <a:xfrm>
            <a:off x="4927601" y="2057399"/>
            <a:ext cx="3492500" cy="3683000"/>
          </a:xfrm>
          <a:prstGeom prst="rect">
            <a:avLst/>
          </a:prstGeom>
        </p:spPr>
      </p:pic>
      <p:sp>
        <p:nvSpPr>
          <p:cNvPr id="2" name="Title 1">
            <a:extLst>
              <a:ext uri="{FF2B5EF4-FFF2-40B4-BE49-F238E27FC236}">
                <a16:creationId xmlns:a16="http://schemas.microsoft.com/office/drawing/2014/main" id="{A7CAD3B2-00DC-4B4F-9F4F-ACAA619E5C85}"/>
              </a:ext>
            </a:extLst>
          </p:cNvPr>
          <p:cNvSpPr>
            <a:spLocks noGrp="1"/>
          </p:cNvSpPr>
          <p:nvPr>
            <p:ph type="title"/>
          </p:nvPr>
        </p:nvSpPr>
        <p:spPr>
          <a:xfrm>
            <a:off x="682254" y="0"/>
            <a:ext cx="7886700" cy="1325563"/>
          </a:xfrm>
        </p:spPr>
        <p:txBody>
          <a:bodyPr>
            <a:normAutofit/>
          </a:bodyPr>
          <a:lstStyle/>
          <a:p>
            <a:pPr algn="ctr"/>
            <a:r>
              <a:rPr lang="en-US" sz="3200" b="1" dirty="0">
                <a:solidFill>
                  <a:srgbClr val="0070C0"/>
                </a:solidFill>
                <a:latin typeface="+mn-lt"/>
              </a:rPr>
              <a:t>Log-Energy</a:t>
            </a:r>
          </a:p>
        </p:txBody>
      </p:sp>
      <p:sp>
        <p:nvSpPr>
          <p:cNvPr id="5" name="Slide Number Placeholder 4">
            <a:extLst>
              <a:ext uri="{FF2B5EF4-FFF2-40B4-BE49-F238E27FC236}">
                <a16:creationId xmlns:a16="http://schemas.microsoft.com/office/drawing/2014/main" id="{6CC5F28C-F4C5-1440-A2D7-A43DA0B56817}"/>
              </a:ext>
            </a:extLst>
          </p:cNvPr>
          <p:cNvSpPr>
            <a:spLocks noGrp="1"/>
          </p:cNvSpPr>
          <p:nvPr>
            <p:ph type="sldNum" sz="quarter" idx="12"/>
          </p:nvPr>
        </p:nvSpPr>
        <p:spPr/>
        <p:txBody>
          <a:bodyPr/>
          <a:lstStyle/>
          <a:p>
            <a:fld id="{F3081D5E-FE68-4115-B6F4-4735CF4DEAE8}" type="slidenum">
              <a:rPr lang="ru-RU" smtClean="0"/>
              <a:pPr/>
              <a:t>47</a:t>
            </a:fld>
            <a:endParaRPr lang="ru-RU"/>
          </a:p>
        </p:txBody>
      </p:sp>
      <p:pic>
        <p:nvPicPr>
          <p:cNvPr id="11" name="Picture 10">
            <a:extLst>
              <a:ext uri="{FF2B5EF4-FFF2-40B4-BE49-F238E27FC236}">
                <a16:creationId xmlns:a16="http://schemas.microsoft.com/office/drawing/2014/main" id="{CAD9A53D-B572-654F-9DAE-5685CD8C4616}"/>
              </a:ext>
            </a:extLst>
          </p:cNvPr>
          <p:cNvPicPr>
            <a:picLocks noChangeAspect="1"/>
          </p:cNvPicPr>
          <p:nvPr/>
        </p:nvPicPr>
        <p:blipFill>
          <a:blip r:embed="rId3"/>
          <a:stretch>
            <a:fillRect/>
          </a:stretch>
        </p:blipFill>
        <p:spPr>
          <a:xfrm>
            <a:off x="7327900" y="4495800"/>
            <a:ext cx="901700" cy="355600"/>
          </a:xfrm>
          <a:prstGeom prst="rect">
            <a:avLst/>
          </a:prstGeom>
        </p:spPr>
      </p:pic>
      <p:pic>
        <p:nvPicPr>
          <p:cNvPr id="8" name="Picture 7">
            <a:extLst>
              <a:ext uri="{FF2B5EF4-FFF2-40B4-BE49-F238E27FC236}">
                <a16:creationId xmlns:a16="http://schemas.microsoft.com/office/drawing/2014/main" id="{8EBA6160-EB1D-D146-9670-BC2CB84181E1}"/>
              </a:ext>
            </a:extLst>
          </p:cNvPr>
          <p:cNvPicPr>
            <a:picLocks noChangeAspect="1"/>
          </p:cNvPicPr>
          <p:nvPr/>
        </p:nvPicPr>
        <p:blipFill>
          <a:blip r:embed="rId4"/>
          <a:stretch>
            <a:fillRect/>
          </a:stretch>
        </p:blipFill>
        <p:spPr>
          <a:xfrm>
            <a:off x="685801" y="2108199"/>
            <a:ext cx="3530600" cy="3632200"/>
          </a:xfrm>
          <a:prstGeom prst="rect">
            <a:avLst/>
          </a:prstGeom>
        </p:spPr>
      </p:pic>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60B24A20-284C-D142-8D94-D9BDB90BF2FD}"/>
                  </a:ext>
                </a:extLst>
              </p:cNvPr>
              <p:cNvSpPr/>
              <p:nvPr/>
            </p:nvSpPr>
            <p:spPr>
              <a:xfrm>
                <a:off x="3447269" y="1524000"/>
                <a:ext cx="2356671" cy="369332"/>
              </a:xfrm>
              <a:prstGeom prst="rect">
                <a:avLst/>
              </a:prstGeom>
            </p:spPr>
            <p:txBody>
              <a:bodyPr wrap="none">
                <a:spAutoFit/>
              </a:bodyPr>
              <a:lstStyle/>
              <a:p>
                <a:r>
                  <a:rPr lang="en-US" b="1" dirty="0">
                    <a:ea typeface="Cambria Math" panose="02040503050406030204" pitchFamily="18" charset="0"/>
                  </a:rPr>
                  <a:t>Log-Energy </a:t>
                </a:r>
                <a14:m>
                  <m:oMath xmlns:m="http://schemas.openxmlformats.org/officeDocument/2006/math">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𝑵</m:t>
                    </m:r>
                    <m:r>
                      <a:rPr lang="en-US" b="1" i="1">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𝑵</m:t>
                        </m:r>
                      </m:e>
                      <m:sub>
                        <m:r>
                          <a:rPr lang="en-US" b="1" i="1" smtClean="0">
                            <a:latin typeface="Cambria Math" panose="02040503050406030204" pitchFamily="18" charset="0"/>
                            <a:ea typeface="Cambria Math" panose="02040503050406030204" pitchFamily="18" charset="0"/>
                          </a:rPr>
                          <m:t>𝑫</m:t>
                        </m:r>
                      </m:sub>
                    </m:sSub>
                  </m:oMath>
                </a14:m>
                <a:endParaRPr lang="en-US" b="1" dirty="0"/>
              </a:p>
            </p:txBody>
          </p:sp>
        </mc:Choice>
        <mc:Fallback>
          <p:sp>
            <p:nvSpPr>
              <p:cNvPr id="7" name="Rectangle 6">
                <a:extLst>
                  <a:ext uri="{FF2B5EF4-FFF2-40B4-BE49-F238E27FC236}">
                    <a16:creationId xmlns:a16="http://schemas.microsoft.com/office/drawing/2014/main" id="{60B24A20-284C-D142-8D94-D9BDB90BF2FD}"/>
                  </a:ext>
                </a:extLst>
              </p:cNvPr>
              <p:cNvSpPr>
                <a:spLocks noRot="1" noChangeAspect="1" noMove="1" noResize="1" noEditPoints="1" noAdjustHandles="1" noChangeArrowheads="1" noChangeShapeType="1" noTextEdit="1"/>
              </p:cNvSpPr>
              <p:nvPr/>
            </p:nvSpPr>
            <p:spPr>
              <a:xfrm>
                <a:off x="3447269" y="1524000"/>
                <a:ext cx="2356671" cy="369332"/>
              </a:xfrm>
              <a:prstGeom prst="rect">
                <a:avLst/>
              </a:prstGeom>
              <a:blipFill>
                <a:blip r:embed="rId5"/>
                <a:stretch>
                  <a:fillRect l="-2067" t="-8197" b="-24590"/>
                </a:stretch>
              </a:blipFill>
            </p:spPr>
            <p:txBody>
              <a:bodyPr/>
              <a:lstStyle/>
              <a:p>
                <a:r>
                  <a:rPr lang="en-US">
                    <a:noFill/>
                  </a:rPr>
                  <a:t> </a:t>
                </a:r>
              </a:p>
            </p:txBody>
          </p:sp>
        </mc:Fallback>
      </mc:AlternateContent>
      <p:pic>
        <p:nvPicPr>
          <p:cNvPr id="9" name="Shape 91" descr="D:\Qiming Lu\Pictures\rpi_seal.gif"/>
          <p:cNvPicPr preferRelativeResize="0"/>
          <p:nvPr/>
        </p:nvPicPr>
        <p:blipFill rotWithShape="1">
          <a:blip r:embed="rId6">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83107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143" y="0"/>
            <a:ext cx="7886700" cy="1325563"/>
          </a:xfrm>
        </p:spPr>
        <p:txBody>
          <a:bodyPr>
            <a:normAutofit/>
          </a:bodyPr>
          <a:lstStyle/>
          <a:p>
            <a:pPr algn="ctr"/>
            <a:r>
              <a:rPr lang="en-US" sz="3200" b="1" dirty="0">
                <a:solidFill>
                  <a:srgbClr val="0070C0"/>
                </a:solidFill>
                <a:latin typeface="+mn-lt"/>
              </a:rPr>
              <a:t>Nonnegative Control</a:t>
            </a:r>
          </a:p>
        </p:txBody>
      </p:sp>
      <p:sp>
        <p:nvSpPr>
          <p:cNvPr id="4" name="Slide Number Placeholder 3"/>
          <p:cNvSpPr>
            <a:spLocks noGrp="1"/>
          </p:cNvSpPr>
          <p:nvPr>
            <p:ph type="sldNum" sz="quarter" idx="12"/>
          </p:nvPr>
        </p:nvSpPr>
        <p:spPr/>
        <p:txBody>
          <a:bodyPr/>
          <a:lstStyle/>
          <a:p>
            <a:fld id="{F3081D5E-FE68-4115-B6F4-4735CF4DEAE8}" type="slidenum">
              <a:rPr lang="ru-RU" smtClean="0"/>
              <a:pPr/>
              <a:t>48</a:t>
            </a:fld>
            <a:endParaRPr lang="ru-RU"/>
          </a:p>
        </p:txBody>
      </p:sp>
      <p:graphicFrame>
        <p:nvGraphicFramePr>
          <p:cNvPr id="5" name="Object 4"/>
          <p:cNvGraphicFramePr>
            <a:graphicFrameLocks noChangeAspect="1"/>
          </p:cNvGraphicFramePr>
          <p:nvPr/>
        </p:nvGraphicFramePr>
        <p:xfrm>
          <a:off x="685800" y="1225606"/>
          <a:ext cx="7975600" cy="1150937"/>
        </p:xfrm>
        <a:graphic>
          <a:graphicData uri="http://schemas.openxmlformats.org/presentationml/2006/ole">
            <mc:AlternateContent xmlns:mc="http://schemas.openxmlformats.org/markup-compatibility/2006">
              <mc:Choice xmlns:v="urn:schemas-microsoft-com:vml" Requires="v">
                <p:oleObj spid="_x0000_s8196" name="Equation" r:id="rId4" imgW="4953000" imgH="711200" progId="Equation.3">
                  <p:embed/>
                </p:oleObj>
              </mc:Choice>
              <mc:Fallback>
                <p:oleObj name="Equation" r:id="rId4" imgW="4953000" imgH="711200" progId="Equation.3">
                  <p:embed/>
                  <p:pic>
                    <p:nvPicPr>
                      <p:cNvPr id="5" name="Object 4"/>
                      <p:cNvPicPr/>
                      <p:nvPr/>
                    </p:nvPicPr>
                    <p:blipFill>
                      <a:blip r:embed="rId5"/>
                      <a:stretch>
                        <a:fillRect/>
                      </a:stretch>
                    </p:blipFill>
                    <p:spPr>
                      <a:xfrm>
                        <a:off x="685800" y="1225606"/>
                        <a:ext cx="7975600" cy="1150937"/>
                      </a:xfrm>
                      <a:prstGeom prst="rect">
                        <a:avLst/>
                      </a:prstGeom>
                    </p:spPr>
                  </p:pic>
                </p:oleObj>
              </mc:Fallback>
            </mc:AlternateContent>
          </a:graphicData>
        </a:graphic>
      </p:graphicFrame>
      <p:graphicFrame>
        <p:nvGraphicFramePr>
          <p:cNvPr id="7" name="Object 6"/>
          <p:cNvGraphicFramePr>
            <a:graphicFrameLocks noChangeAspect="1"/>
          </p:cNvGraphicFramePr>
          <p:nvPr/>
        </p:nvGraphicFramePr>
        <p:xfrm>
          <a:off x="685800" y="2457505"/>
          <a:ext cx="7872413" cy="1109663"/>
        </p:xfrm>
        <a:graphic>
          <a:graphicData uri="http://schemas.openxmlformats.org/presentationml/2006/ole">
            <mc:AlternateContent xmlns:mc="http://schemas.openxmlformats.org/markup-compatibility/2006">
              <mc:Choice xmlns:v="urn:schemas-microsoft-com:vml" Requires="v">
                <p:oleObj spid="_x0000_s8197" name="Equation" r:id="rId6" imgW="4889500" imgH="685800" progId="Equation.3">
                  <p:embed/>
                </p:oleObj>
              </mc:Choice>
              <mc:Fallback>
                <p:oleObj name="Equation" r:id="rId6" imgW="4889500" imgH="685800" progId="Equation.3">
                  <p:embed/>
                  <p:pic>
                    <p:nvPicPr>
                      <p:cNvPr id="7" name="Object 6"/>
                      <p:cNvPicPr/>
                      <p:nvPr/>
                    </p:nvPicPr>
                    <p:blipFill>
                      <a:blip r:embed="rId7"/>
                      <a:stretch>
                        <a:fillRect/>
                      </a:stretch>
                    </p:blipFill>
                    <p:spPr>
                      <a:xfrm>
                        <a:off x="685800" y="2457505"/>
                        <a:ext cx="7872413" cy="1109663"/>
                      </a:xfrm>
                      <a:prstGeom prst="rect">
                        <a:avLst/>
                      </a:prstGeom>
                    </p:spPr>
                  </p:pic>
                </p:oleObj>
              </mc:Fallback>
            </mc:AlternateContent>
          </a:graphicData>
        </a:graphic>
      </p:graphicFrame>
      <p:graphicFrame>
        <p:nvGraphicFramePr>
          <p:cNvPr id="8" name="Object 7"/>
          <p:cNvGraphicFramePr>
            <a:graphicFrameLocks noChangeAspect="1"/>
          </p:cNvGraphicFramePr>
          <p:nvPr/>
        </p:nvGraphicFramePr>
        <p:xfrm>
          <a:off x="685800" y="3729093"/>
          <a:ext cx="7789862" cy="1438275"/>
        </p:xfrm>
        <a:graphic>
          <a:graphicData uri="http://schemas.openxmlformats.org/presentationml/2006/ole">
            <mc:AlternateContent xmlns:mc="http://schemas.openxmlformats.org/markup-compatibility/2006">
              <mc:Choice xmlns:v="urn:schemas-microsoft-com:vml" Requires="v">
                <p:oleObj spid="_x0000_s8198" name="Equation" r:id="rId8" imgW="4838700" imgH="889000" progId="Equation.3">
                  <p:embed/>
                </p:oleObj>
              </mc:Choice>
              <mc:Fallback>
                <p:oleObj name="Equation" r:id="rId8" imgW="4838700" imgH="889000" progId="Equation.3">
                  <p:embed/>
                  <p:pic>
                    <p:nvPicPr>
                      <p:cNvPr id="8" name="Object 7"/>
                      <p:cNvPicPr/>
                      <p:nvPr/>
                    </p:nvPicPr>
                    <p:blipFill>
                      <a:blip r:embed="rId9"/>
                      <a:stretch>
                        <a:fillRect/>
                      </a:stretch>
                    </p:blipFill>
                    <p:spPr>
                      <a:xfrm>
                        <a:off x="685800" y="3729093"/>
                        <a:ext cx="7789862" cy="1438275"/>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3" name="TextBox 2"/>
              <p:cNvSpPr txBox="1"/>
              <p:nvPr/>
            </p:nvSpPr>
            <p:spPr>
              <a:xfrm>
                <a:off x="625143" y="5319768"/>
                <a:ext cx="8061658" cy="707886"/>
              </a:xfrm>
              <a:prstGeom prst="rect">
                <a:avLst/>
              </a:prstGeom>
              <a:noFill/>
            </p:spPr>
            <p:txBody>
              <a:bodyPr wrap="square" rtlCol="0">
                <a:spAutoFit/>
              </a:bodyPr>
              <a:lstStyle/>
              <a:p>
                <a:r>
                  <a:rPr lang="en-US" sz="2000" b="1" dirty="0"/>
                  <a:t>In CARP model with optimal energy control, the risk network is nonnegative controllable when </a:t>
                </a:r>
                <a14:m>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𝑵</m:t>
                        </m:r>
                      </m:e>
                      <m:sub>
                        <m:r>
                          <a:rPr lang="en-US" sz="2000" b="1" i="1">
                            <a:latin typeface="Cambria Math" panose="02040503050406030204" pitchFamily="18" charset="0"/>
                          </a:rPr>
                          <m:t>𝑫</m:t>
                        </m:r>
                      </m:sub>
                    </m:sSub>
                    <m:r>
                      <a:rPr lang="en-US" sz="2000" b="1" i="1">
                        <a:latin typeface="Cambria Math" panose="02040503050406030204" pitchFamily="18" charset="0"/>
                      </a:rPr>
                      <m:t>=</m:t>
                    </m:r>
                    <m:r>
                      <a:rPr lang="en-US" sz="2000" b="1" i="1">
                        <a:latin typeface="Cambria Math" panose="02040503050406030204" pitchFamily="18" charset="0"/>
                      </a:rPr>
                      <m:t>𝑵</m:t>
                    </m:r>
                  </m:oMath>
                </a14:m>
                <a:endParaRPr lang="en-US" sz="2000" b="1" i="1" dirty="0"/>
              </a:p>
            </p:txBody>
          </p:sp>
        </mc:Choice>
        <mc:Fallback>
          <p:sp>
            <p:nvSpPr>
              <p:cNvPr id="3" name="TextBox 2"/>
              <p:cNvSpPr txBox="1">
                <a:spLocks noRot="1" noChangeAspect="1" noMove="1" noResize="1" noEditPoints="1" noAdjustHandles="1" noChangeArrowheads="1" noChangeShapeType="1" noTextEdit="1"/>
              </p:cNvSpPr>
              <p:nvPr/>
            </p:nvSpPr>
            <p:spPr>
              <a:xfrm>
                <a:off x="625143" y="5319768"/>
                <a:ext cx="8061658" cy="707886"/>
              </a:xfrm>
              <a:prstGeom prst="rect">
                <a:avLst/>
              </a:prstGeom>
              <a:blipFill>
                <a:blip r:embed="rId10"/>
                <a:stretch>
                  <a:fillRect l="-832" t="-5172" b="-14655"/>
                </a:stretch>
              </a:blipFill>
            </p:spPr>
            <p:txBody>
              <a:bodyPr/>
              <a:lstStyle/>
              <a:p>
                <a:r>
                  <a:rPr lang="en-US">
                    <a:noFill/>
                  </a:rPr>
                  <a:t> </a:t>
                </a:r>
              </a:p>
            </p:txBody>
          </p:sp>
        </mc:Fallback>
      </mc:AlternateContent>
      <p:pic>
        <p:nvPicPr>
          <p:cNvPr id="9" name="Shape 91" descr="D:\Qiming Lu\Pictures\rpi_seal.gif"/>
          <p:cNvPicPr preferRelativeResize="0"/>
          <p:nvPr/>
        </p:nvPicPr>
        <p:blipFill rotWithShape="1">
          <a:blip r:embed="rId11">
            <a:alphaModFix/>
          </a:blip>
          <a:srcRect/>
          <a:stretch/>
        </p:blipFill>
        <p:spPr>
          <a:xfrm>
            <a:off x="8205335" y="5986650"/>
            <a:ext cx="935992" cy="871100"/>
          </a:xfrm>
          <a:prstGeom prst="rect">
            <a:avLst/>
          </a:prstGeom>
          <a:noFill/>
          <a:ln>
            <a:noFill/>
          </a:ln>
        </p:spPr>
      </p:pic>
      <p:pic>
        <p:nvPicPr>
          <p:cNvPr id="1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65675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9487-03C5-474C-8345-4953EEEB46CE}"/>
              </a:ext>
            </a:extLst>
          </p:cNvPr>
          <p:cNvSpPr>
            <a:spLocks noGrp="1"/>
          </p:cNvSpPr>
          <p:nvPr>
            <p:ph type="title"/>
          </p:nvPr>
        </p:nvSpPr>
        <p:spPr>
          <a:xfrm>
            <a:off x="647229" y="0"/>
            <a:ext cx="7886700" cy="1325563"/>
          </a:xfrm>
        </p:spPr>
        <p:txBody>
          <a:bodyPr>
            <a:normAutofit/>
          </a:bodyPr>
          <a:lstStyle/>
          <a:p>
            <a:pPr algn="ctr"/>
            <a:r>
              <a:rPr lang="en-US" sz="3200" b="1" dirty="0">
                <a:solidFill>
                  <a:srgbClr val="0070C0"/>
                </a:solidFill>
                <a:latin typeface="+mn-lt"/>
              </a:rPr>
              <a:t>Linear vs Nonlinear</a:t>
            </a:r>
          </a:p>
        </p:txBody>
      </p:sp>
      <p:pic>
        <p:nvPicPr>
          <p:cNvPr id="6" name="Content Placeholder 5">
            <a:extLst>
              <a:ext uri="{FF2B5EF4-FFF2-40B4-BE49-F238E27FC236}">
                <a16:creationId xmlns:a16="http://schemas.microsoft.com/office/drawing/2014/main" id="{3147E3CD-C004-5F43-A395-E0F9D6595A77}"/>
              </a:ext>
            </a:extLst>
          </p:cNvPr>
          <p:cNvPicPr>
            <a:picLocks noGrp="1" noChangeAspect="1"/>
          </p:cNvPicPr>
          <p:nvPr>
            <p:ph idx="1"/>
          </p:nvPr>
        </p:nvPicPr>
        <p:blipFill>
          <a:blip r:embed="rId3"/>
          <a:stretch>
            <a:fillRect/>
          </a:stretch>
        </p:blipFill>
        <p:spPr>
          <a:xfrm>
            <a:off x="914400" y="1435100"/>
            <a:ext cx="7315200" cy="4521200"/>
          </a:xfrm>
        </p:spPr>
      </p:pic>
      <p:sp>
        <p:nvSpPr>
          <p:cNvPr id="4" name="Slide Number Placeholder 3">
            <a:extLst>
              <a:ext uri="{FF2B5EF4-FFF2-40B4-BE49-F238E27FC236}">
                <a16:creationId xmlns:a16="http://schemas.microsoft.com/office/drawing/2014/main" id="{BFFFB9C9-74D2-124D-97D9-C2A74D518402}"/>
              </a:ext>
            </a:extLst>
          </p:cNvPr>
          <p:cNvSpPr>
            <a:spLocks noGrp="1"/>
          </p:cNvSpPr>
          <p:nvPr>
            <p:ph type="sldNum" sz="quarter" idx="12"/>
          </p:nvPr>
        </p:nvSpPr>
        <p:spPr/>
        <p:txBody>
          <a:bodyPr/>
          <a:lstStyle/>
          <a:p>
            <a:fld id="{F3081D5E-FE68-4115-B6F4-4735CF4DEAE8}" type="slidenum">
              <a:rPr lang="ru-RU" smtClean="0"/>
              <a:pPr/>
              <a:t>49</a:t>
            </a:fld>
            <a:endParaRPr lang="ru-RU"/>
          </a:p>
        </p:txBody>
      </p:sp>
      <p:sp>
        <p:nvSpPr>
          <p:cNvPr id="3" name="TextBox 2">
            <a:extLst>
              <a:ext uri="{FF2B5EF4-FFF2-40B4-BE49-F238E27FC236}">
                <a16:creationId xmlns:a16="http://schemas.microsoft.com/office/drawing/2014/main" id="{56AB065B-17C4-8044-81D2-38FEB9053EC2}"/>
              </a:ext>
            </a:extLst>
          </p:cNvPr>
          <p:cNvSpPr txBox="1"/>
          <p:nvPr/>
        </p:nvSpPr>
        <p:spPr>
          <a:xfrm>
            <a:off x="1371600" y="3499366"/>
            <a:ext cx="3108543" cy="369332"/>
          </a:xfrm>
          <a:prstGeom prst="rect">
            <a:avLst/>
          </a:prstGeom>
          <a:noFill/>
        </p:spPr>
        <p:txBody>
          <a:bodyPr wrap="none" rtlCol="0">
            <a:spAutoFit/>
          </a:bodyPr>
          <a:lstStyle/>
          <a:p>
            <a:r>
              <a:rPr lang="en-US" dirty="0"/>
              <a:t>Negative intermediate states</a:t>
            </a:r>
          </a:p>
        </p:txBody>
      </p:sp>
      <p:sp>
        <p:nvSpPr>
          <p:cNvPr id="7" name="TextBox 6">
            <a:extLst>
              <a:ext uri="{FF2B5EF4-FFF2-40B4-BE49-F238E27FC236}">
                <a16:creationId xmlns:a16="http://schemas.microsoft.com/office/drawing/2014/main" id="{4735DEF6-5BB3-0048-BA82-387631C4EB5C}"/>
              </a:ext>
            </a:extLst>
          </p:cNvPr>
          <p:cNvSpPr txBox="1"/>
          <p:nvPr/>
        </p:nvSpPr>
        <p:spPr>
          <a:xfrm>
            <a:off x="5040665" y="3511613"/>
            <a:ext cx="3493264" cy="369332"/>
          </a:xfrm>
          <a:prstGeom prst="rect">
            <a:avLst/>
          </a:prstGeom>
          <a:noFill/>
        </p:spPr>
        <p:txBody>
          <a:bodyPr wrap="none" rtlCol="0">
            <a:spAutoFit/>
          </a:bodyPr>
          <a:lstStyle/>
          <a:p>
            <a:r>
              <a:rPr lang="en-US" dirty="0"/>
              <a:t>Nonnegative intermediate states</a:t>
            </a:r>
          </a:p>
        </p:txBody>
      </p:sp>
      <p:sp>
        <p:nvSpPr>
          <p:cNvPr id="8" name="Rectangle 7">
            <a:extLst>
              <a:ext uri="{FF2B5EF4-FFF2-40B4-BE49-F238E27FC236}">
                <a16:creationId xmlns:a16="http://schemas.microsoft.com/office/drawing/2014/main" id="{9CAB96F0-2482-5D41-9A8C-1B6F1F45195B}"/>
              </a:ext>
            </a:extLst>
          </p:cNvPr>
          <p:cNvSpPr/>
          <p:nvPr/>
        </p:nvSpPr>
        <p:spPr>
          <a:xfrm>
            <a:off x="920857" y="1367028"/>
            <a:ext cx="3559285" cy="41955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AD3B1F-0B52-244F-B9B5-8117D7C2159A}"/>
              </a:ext>
            </a:extLst>
          </p:cNvPr>
          <p:cNvSpPr/>
          <p:nvPr/>
        </p:nvSpPr>
        <p:spPr>
          <a:xfrm>
            <a:off x="4669185" y="1367028"/>
            <a:ext cx="3864744" cy="41955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D2B6EE-3170-324C-973A-7675B087B134}"/>
              </a:ext>
            </a:extLst>
          </p:cNvPr>
          <p:cNvSpPr/>
          <p:nvPr/>
        </p:nvSpPr>
        <p:spPr>
          <a:xfrm>
            <a:off x="914401" y="1805464"/>
            <a:ext cx="3559286" cy="18521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5DB8B1-CFE6-1A4C-9C9A-9883CE424819}"/>
              </a:ext>
            </a:extLst>
          </p:cNvPr>
          <p:cNvSpPr/>
          <p:nvPr/>
        </p:nvSpPr>
        <p:spPr>
          <a:xfrm>
            <a:off x="920858" y="3693117"/>
            <a:ext cx="3552830" cy="18521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216CED-CBA2-8A4C-9D68-B082F2B64F7A}"/>
              </a:ext>
            </a:extLst>
          </p:cNvPr>
          <p:cNvSpPr/>
          <p:nvPr/>
        </p:nvSpPr>
        <p:spPr>
          <a:xfrm>
            <a:off x="1534898" y="2895600"/>
            <a:ext cx="979702" cy="2291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5CDEEB-C98D-C743-BFE3-7D212CE429D7}"/>
              </a:ext>
            </a:extLst>
          </p:cNvPr>
          <p:cNvSpPr/>
          <p:nvPr/>
        </p:nvSpPr>
        <p:spPr>
          <a:xfrm>
            <a:off x="2895600" y="2895600"/>
            <a:ext cx="1447800" cy="2291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E4361E9-BDD5-D645-B9E5-3D2B03269869}"/>
              </a:ext>
            </a:extLst>
          </p:cNvPr>
          <p:cNvSpPr/>
          <p:nvPr/>
        </p:nvSpPr>
        <p:spPr>
          <a:xfrm>
            <a:off x="1532657" y="4841030"/>
            <a:ext cx="979702" cy="2291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6B7AFF-B448-0847-92C1-32C059384723}"/>
              </a:ext>
            </a:extLst>
          </p:cNvPr>
          <p:cNvSpPr/>
          <p:nvPr/>
        </p:nvSpPr>
        <p:spPr>
          <a:xfrm>
            <a:off x="2893359" y="4841030"/>
            <a:ext cx="1447800" cy="2291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17"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51500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2"/>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3"/>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5"/>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10"/>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p:bldP spid="7" grpId="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8D5B28-CC0B-A147-B610-796BF82CD34F}"/>
              </a:ext>
            </a:extLst>
          </p:cNvPr>
          <p:cNvSpPr>
            <a:spLocks noGrp="1"/>
          </p:cNvSpPr>
          <p:nvPr>
            <p:ph type="title"/>
          </p:nvPr>
        </p:nvSpPr>
        <p:spPr>
          <a:xfrm>
            <a:off x="618602" y="0"/>
            <a:ext cx="7886700" cy="1325563"/>
          </a:xfrm>
        </p:spPr>
        <p:txBody>
          <a:bodyPr>
            <a:normAutofit/>
          </a:bodyPr>
          <a:lstStyle/>
          <a:p>
            <a:pPr algn="ctr"/>
            <a:r>
              <a:rPr lang="en-US" sz="3200" b="1" dirty="0">
                <a:solidFill>
                  <a:srgbClr val="0070C0"/>
                </a:solidFill>
                <a:latin typeface="+mn-lt"/>
              </a:rPr>
              <a:t>Optimal energy</a:t>
            </a:r>
          </a:p>
        </p:txBody>
      </p:sp>
      <p:pic>
        <p:nvPicPr>
          <p:cNvPr id="11" name="Content Placeholder 10">
            <a:extLst>
              <a:ext uri="{FF2B5EF4-FFF2-40B4-BE49-F238E27FC236}">
                <a16:creationId xmlns:a16="http://schemas.microsoft.com/office/drawing/2014/main" id="{4D3A5A1E-0C57-884F-8A65-70EF99961F6F}"/>
              </a:ext>
            </a:extLst>
          </p:cNvPr>
          <p:cNvPicPr>
            <a:picLocks noGrp="1" noChangeAspect="1"/>
          </p:cNvPicPr>
          <p:nvPr>
            <p:ph idx="1"/>
          </p:nvPr>
        </p:nvPicPr>
        <p:blipFill>
          <a:blip r:embed="rId3"/>
          <a:stretch>
            <a:fillRect/>
          </a:stretch>
        </p:blipFill>
        <p:spPr>
          <a:xfrm>
            <a:off x="2190750" y="1368072"/>
            <a:ext cx="4762500" cy="4956528"/>
          </a:xfrm>
        </p:spPr>
      </p:pic>
      <p:sp>
        <p:nvSpPr>
          <p:cNvPr id="5" name="Slide Number Placeholder 4">
            <a:extLst>
              <a:ext uri="{FF2B5EF4-FFF2-40B4-BE49-F238E27FC236}">
                <a16:creationId xmlns:a16="http://schemas.microsoft.com/office/drawing/2014/main" id="{975E8B34-AE7A-1841-8BF5-BCB178A8BDC8}"/>
              </a:ext>
            </a:extLst>
          </p:cNvPr>
          <p:cNvSpPr>
            <a:spLocks noGrp="1"/>
          </p:cNvSpPr>
          <p:nvPr>
            <p:ph type="sldNum" sz="quarter" idx="12"/>
          </p:nvPr>
        </p:nvSpPr>
        <p:spPr/>
        <p:txBody>
          <a:bodyPr/>
          <a:lstStyle/>
          <a:p>
            <a:fld id="{F3081D5E-FE68-4115-B6F4-4735CF4DEAE8}" type="slidenum">
              <a:rPr lang="ru-RU" smtClean="0"/>
              <a:pPr/>
              <a:t>50</a:t>
            </a:fld>
            <a:endParaRPr lang="ru-RU"/>
          </a:p>
        </p:txBody>
      </p:sp>
      <p:pic>
        <p:nvPicPr>
          <p:cNvPr id="6" name="Shape 91" descr="D:\Qiming Lu\Pictures\rpi_seal.gif"/>
          <p:cNvPicPr preferRelativeResize="0"/>
          <p:nvPr/>
        </p:nvPicPr>
        <p:blipFill rotWithShape="1">
          <a:blip r:embed="rId4">
            <a:alphaModFix/>
          </a:blip>
          <a:srcRect/>
          <a:stretch/>
        </p:blipFill>
        <p:spPr>
          <a:xfrm>
            <a:off x="8205335" y="5986650"/>
            <a:ext cx="935992" cy="871100"/>
          </a:xfrm>
          <a:prstGeom prst="rect">
            <a:avLst/>
          </a:prstGeom>
          <a:noFill/>
          <a:ln>
            <a:noFill/>
          </a:ln>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1735689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Contributions: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18635" y="1061950"/>
                <a:ext cx="8822692" cy="4826384"/>
              </a:xfrm>
            </p:spPr>
            <p:txBody>
              <a:bodyPr>
                <a:normAutofit fontScale="77500" lnSpcReduction="20000"/>
              </a:bodyPr>
              <a:lstStyle/>
              <a:p>
                <a:r>
                  <a:rPr lang="en-US" dirty="0"/>
                  <a:t>Formally defined optimal control in the risk networks: </a:t>
                </a: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 </m:t>
                      </m:r>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𝑘</m:t>
                          </m:r>
                          <m:r>
                            <a:rPr lang="en-US" b="0" i="1"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𝐹</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𝑘</m:t>
                              </m:r>
                            </m:e>
                          </m:d>
                        </m:e>
                      </m:d>
                      <m:r>
                        <a:rPr lang="en-US" b="0" i="1" smtClean="0">
                          <a:latin typeface="Cambria Math" panose="02040503050406030204" pitchFamily="18" charset="0"/>
                        </a:rPr>
                        <m:t>+</m:t>
                      </m:r>
                      <m:r>
                        <a:rPr lang="en-US" b="0" i="1" smtClean="0">
                          <a:latin typeface="Cambria Math" panose="02040503050406030204" pitchFamily="18" charset="0"/>
                        </a:rPr>
                        <m:t>𝐺</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𝑘</m:t>
                              </m:r>
                            </m:e>
                          </m:d>
                          <m:r>
                            <a:rPr lang="en-US" b="0" i="1" smtClean="0">
                              <a:latin typeface="Cambria Math" panose="02040503050406030204" pitchFamily="18" charset="0"/>
                            </a:rPr>
                            <m:t>,</m:t>
                          </m:r>
                          <m:r>
                            <a:rPr lang="en-US" b="0" i="1" smtClean="0">
                              <a:latin typeface="Cambria Math" panose="02040503050406030204" pitchFamily="18" charset="0"/>
                            </a:rPr>
                            <m:t>𝐸</m:t>
                          </m:r>
                        </m:e>
                      </m:d>
                      <m:r>
                        <a:rPr lang="en-US" b="0" i="1" smtClean="0">
                          <a:latin typeface="Cambria Math" panose="02040503050406030204" pitchFamily="18" charset="0"/>
                        </a:rPr>
                        <m:t>+</m:t>
                      </m:r>
                      <m:r>
                        <a:rPr lang="en-US" b="0" i="1" smtClean="0">
                          <a:latin typeface="Cambria Math" panose="02040503050406030204" pitchFamily="18" charset="0"/>
                        </a:rPr>
                        <m:t>𝐵𝑈</m:t>
                      </m:r>
                    </m:oMath>
                  </m:oMathPara>
                </a14:m>
                <a:endParaRPr lang="en-US" dirty="0"/>
              </a:p>
              <a:p>
                <a:pPr marL="0" indent="0">
                  <a:buNone/>
                </a:pPr>
                <a:endParaRPr lang="en-US" dirty="0"/>
              </a:p>
              <a:p>
                <a:r>
                  <a:rPr lang="en-US" dirty="0"/>
                  <a:t>Established a function of controllability index and corresponding optimal energy:</a:t>
                </a:r>
              </a:p>
              <a:p>
                <a:pPr lvl="1"/>
                <a:r>
                  <a:rPr lang="en-US" dirty="0"/>
                  <a:t>Controllability index </a:t>
                </a:r>
                <a14:m>
                  <m:oMath xmlns:m="http://schemas.openxmlformats.org/officeDocument/2006/math">
                    <m:r>
                      <a:rPr lang="en-US" i="1" smtClean="0">
                        <a:latin typeface="Cambria Math" panose="02040503050406030204" pitchFamily="18" charset="0"/>
                        <a:ea typeface="Cambria Math" panose="02040503050406030204" pitchFamily="18" charset="0"/>
                      </a:rPr>
                      <m:t>𝜁</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𝑁</m:t>
                        </m:r>
                      </m:e>
                      <m:sub>
                        <m:r>
                          <a:rPr lang="en-US" b="0" i="1" smtClean="0">
                            <a:latin typeface="Cambria Math" panose="02040503050406030204" pitchFamily="18" charset="0"/>
                            <a:ea typeface="Cambria Math" panose="02040503050406030204" pitchFamily="18" charset="0"/>
                          </a:rPr>
                          <m:t>𝐷</m:t>
                        </m:r>
                      </m:sub>
                    </m:sSub>
                  </m:oMath>
                </a14:m>
                <a:endParaRPr lang="en-US" dirty="0"/>
              </a:p>
              <a:p>
                <a:pPr lvl="1"/>
                <a:r>
                  <a:rPr lang="en-US" dirty="0"/>
                  <a:t>Upper bound of optimal energy </a:t>
                </a:r>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𝐽</m:t>
                            </m:r>
                          </m:e>
                        </m:acc>
                      </m:e>
                      <m:sub>
                        <m:r>
                          <a:rPr lang="en-US" i="1" smtClean="0">
                            <a:latin typeface="Cambria Math" panose="02040503050406030204" pitchFamily="18" charset="0"/>
                            <a:ea typeface="Cambria Math" panose="02040503050406030204" pitchFamily="18" charset="0"/>
                          </a:rPr>
                          <m:t>𝜖</m:t>
                        </m:r>
                      </m:sub>
                    </m:sSub>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10</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𝑁</m:t>
                            </m:r>
                          </m:e>
                          <m:sub>
                            <m:r>
                              <a:rPr lang="en-US" b="0" i="1" smtClean="0">
                                <a:latin typeface="Cambria Math" panose="02040503050406030204" pitchFamily="18" charset="0"/>
                                <a:ea typeface="Cambria Math" panose="02040503050406030204" pitchFamily="18" charset="0"/>
                              </a:rPr>
                              <m:t>𝐷</m:t>
                            </m:r>
                          </m:sub>
                        </m:sSub>
                      </m:sup>
                    </m:sSup>
                  </m:oMath>
                </a14:m>
                <a:endParaRPr lang="en-US" dirty="0"/>
              </a:p>
              <a:p>
                <a:endParaRPr lang="en-US" dirty="0"/>
              </a:p>
              <a:p>
                <a:r>
                  <a:rPr lang="en-US" dirty="0"/>
                  <a:t>Established condition for nonnegative optimal control: </a:t>
                </a:r>
                <a14:m>
                  <m:oMath xmlns:m="http://schemas.openxmlformats.org/officeDocument/2006/math">
                    <m:r>
                      <a:rPr lang="en-US" i="1">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𝑁</m:t>
                        </m:r>
                      </m:e>
                      <m:sub>
                        <m:r>
                          <a:rPr lang="en-US" i="1">
                            <a:latin typeface="Cambria Math" panose="02040503050406030204" pitchFamily="18" charset="0"/>
                            <a:ea typeface="Cambria Math" panose="02040503050406030204" pitchFamily="18" charset="0"/>
                          </a:rPr>
                          <m:t>𝐷</m:t>
                        </m:r>
                      </m:sub>
                    </m:sSub>
                  </m:oMath>
                </a14:m>
                <a:endParaRPr lang="en-US" dirty="0"/>
              </a:p>
              <a:p>
                <a:endParaRPr lang="en-US" dirty="0"/>
              </a:p>
              <a:p>
                <a:r>
                  <a:rPr lang="en-US" dirty="0"/>
                  <a:t>Quantitively analyzed the tradeoffs between control and state costs in Reactive and Proactive phases:</a:t>
                </a:r>
              </a:p>
              <a:p>
                <a:pPr lvl="1"/>
                <a:r>
                  <a:rPr lang="en-US" dirty="0"/>
                  <a:t>Reactive: cost is almost linearly related to the controlled number of active risks </a:t>
                </a:r>
              </a:p>
              <a:p>
                <a:pPr lvl="1"/>
                <a:r>
                  <a:rPr lang="en-US" dirty="0"/>
                  <a:t>Proactive: cost is proportional to the potential risk activities </a:t>
                </a:r>
              </a:p>
              <a:p>
                <a:pPr lvl="1"/>
                <a:r>
                  <a:rPr lang="en-US" dirty="0"/>
                  <a:t>Prevention is better than Governance: the cost in the proactive phase is much smaller than that in the reactive phase </a:t>
                </a:r>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18635" y="1061950"/>
                <a:ext cx="8822692" cy="4826384"/>
              </a:xfrm>
              <a:blipFill>
                <a:blip r:embed="rId2"/>
                <a:stretch>
                  <a:fillRect l="-760" t="-2652" b="-214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F3081D5E-FE68-4115-B6F4-4735CF4DEAE8}" type="slidenum">
              <a:rPr lang="ru-RU" smtClean="0"/>
              <a:pPr/>
              <a:t>51</a:t>
            </a:fld>
            <a:endParaRPr lang="ru-RU"/>
          </a:p>
        </p:txBody>
      </p:sp>
      <p:pic>
        <p:nvPicPr>
          <p:cNvPr id="5"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24160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3200" b="1" dirty="0">
                <a:solidFill>
                  <a:srgbClr val="0070C0"/>
                </a:solidFill>
                <a:latin typeface="+mn-lt"/>
              </a:rPr>
              <a:t>Contributions: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1051902"/>
                <a:ext cx="9144000" cy="5370298"/>
              </a:xfrm>
            </p:spPr>
            <p:txBody>
              <a:bodyPr>
                <a:noAutofit/>
              </a:bodyPr>
              <a:lstStyle/>
              <a:p>
                <a:r>
                  <a:rPr lang="en-US" sz="1800" dirty="0"/>
                  <a:t>Provided an universal methodology of applying the LQR control in real world networked systems:</a:t>
                </a:r>
              </a:p>
              <a:p>
                <a:pPr lvl="1"/>
                <a:r>
                  <a:rPr lang="en-US" sz="1600" dirty="0"/>
                  <a:t>Built a flight-delay network with five million flights record in 2015.</a:t>
                </a:r>
              </a:p>
              <a:p>
                <a:pPr lvl="1"/>
                <a:r>
                  <a:rPr lang="en-US" sz="1600" dirty="0"/>
                  <a:t>Built a delay cost matrix </a:t>
                </a:r>
                <a14:m>
                  <m:oMath xmlns:m="http://schemas.openxmlformats.org/officeDocument/2006/math">
                    <m:r>
                      <a:rPr lang="en-US" sz="1600" b="0" i="1" smtClean="0">
                        <a:latin typeface="Cambria Math" panose="02040503050406030204" pitchFamily="18" charset="0"/>
                      </a:rPr>
                      <m:t>𝑄</m:t>
                    </m:r>
                  </m:oMath>
                </a14:m>
                <a:r>
                  <a:rPr lang="en-US" sz="1600" dirty="0"/>
                  <a:t> and aircraft cost matrix </a:t>
                </a:r>
                <a14:m>
                  <m:oMath xmlns:m="http://schemas.openxmlformats.org/officeDocument/2006/math">
                    <m:r>
                      <a:rPr lang="en-US" sz="1600" b="0" i="1" smtClean="0">
                        <a:latin typeface="Cambria Math" panose="02040503050406030204" pitchFamily="18" charset="0"/>
                      </a:rPr>
                      <m:t>𝑅</m:t>
                    </m:r>
                  </m:oMath>
                </a14:m>
                <a:r>
                  <a:rPr lang="en-US" sz="1600" dirty="0"/>
                  <a:t> according to official statistic data</a:t>
                </a:r>
                <a:endParaRPr lang="en-US" sz="1800" dirty="0"/>
              </a:p>
              <a:p>
                <a:r>
                  <a:rPr lang="en-US" sz="1800" dirty="0"/>
                  <a:t>Provided significant results on flights control:</a:t>
                </a:r>
              </a:p>
              <a:p>
                <a:pPr lvl="1"/>
                <a:r>
                  <a:rPr lang="en-US" sz="1600" dirty="0"/>
                  <a:t>LQR control saves around 90% time for the customer and 70% cost for the society on average. </a:t>
                </a:r>
              </a:p>
              <a:p>
                <a:pPr lvl="1"/>
                <a:r>
                  <a:rPr lang="en-US" sz="1600" dirty="0"/>
                  <a:t>In over 5000 unique flights, almost every single one benefits from the LQR control.</a:t>
                </a:r>
              </a:p>
              <a:p>
                <a:r>
                  <a:rPr lang="en-US" sz="1800" dirty="0"/>
                  <a:t>Provided significant results on airports control:</a:t>
                </a:r>
              </a:p>
              <a:p>
                <a:pPr lvl="1"/>
                <a:r>
                  <a:rPr lang="en-US" sz="1600" dirty="0"/>
                  <a:t>The small airport in the inland area benefits more than large international one in the coastal area </a:t>
                </a:r>
              </a:p>
              <a:p>
                <a:pPr lvl="1"/>
                <a:r>
                  <a:rPr lang="en-US" sz="1600" dirty="0"/>
                  <a:t>In over 300 airports, almost every single one benefits from the LQR control.</a:t>
                </a:r>
              </a:p>
              <a:p>
                <a:r>
                  <a:rPr lang="en-US" sz="1800" dirty="0"/>
                  <a:t>Discovered that the airline ranking by simulated steady states in the CARP model are highly (above 0.8) correlated with Airline Quality Ranking.</a:t>
                </a:r>
              </a:p>
              <a:p>
                <a:r>
                  <a:rPr lang="en-US" sz="1800" dirty="0"/>
                  <a:t>Submitted to:</a:t>
                </a:r>
              </a:p>
              <a:p>
                <a:pPr lvl="1"/>
                <a:r>
                  <a:rPr lang="en-US" sz="1600" b="1" dirty="0"/>
                  <a:t>X. Niu</a:t>
                </a:r>
                <a:r>
                  <a:rPr lang="en-US" sz="1600" dirty="0"/>
                  <a:t>, C. Jiang, J. Gao, G. </a:t>
                </a:r>
                <a:r>
                  <a:rPr lang="en-US" sz="1600" dirty="0" err="1"/>
                  <a:t>Korniss</a:t>
                </a:r>
                <a:r>
                  <a:rPr lang="en-US" sz="1600" dirty="0"/>
                  <a:t>, and B. K. Szymanski. Data-driven control of networked risks with minimal cost. </a:t>
                </a:r>
                <a:r>
                  <a:rPr lang="en-US" sz="1600" i="1" dirty="0"/>
                  <a:t>Nature Communications</a:t>
                </a:r>
                <a:r>
                  <a:rPr lang="en-US" sz="1600" dirty="0"/>
                  <a:t>, 2019</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1051902"/>
                <a:ext cx="9144000" cy="5370298"/>
              </a:xfrm>
              <a:blipFill>
                <a:blip r:embed="rId2"/>
                <a:stretch>
                  <a:fillRect l="-400" t="-113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F3081D5E-FE68-4115-B6F4-4735CF4DEAE8}" type="slidenum">
              <a:rPr lang="ru-RU" smtClean="0"/>
              <a:pPr/>
              <a:t>52</a:t>
            </a:fld>
            <a:endParaRPr lang="ru-RU"/>
          </a:p>
        </p:txBody>
      </p:sp>
      <p:pic>
        <p:nvPicPr>
          <p:cNvPr id="5" name="Shape 91" descr="D:\Qiming Lu\Pictures\rpi_seal.gif"/>
          <p:cNvPicPr preferRelativeResize="0"/>
          <p:nvPr/>
        </p:nvPicPr>
        <p:blipFill rotWithShape="1">
          <a:blip r:embed="rId3">
            <a:alphaModFix/>
          </a:blip>
          <a:srcRect/>
          <a:stretch/>
        </p:blipFill>
        <p:spPr>
          <a:xfrm>
            <a:off x="8205335" y="5986650"/>
            <a:ext cx="935992" cy="871100"/>
          </a:xfrm>
          <a:prstGeom prst="rect">
            <a:avLst/>
          </a:prstGeom>
          <a:noFill/>
          <a:ln>
            <a:noFill/>
          </a:ln>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68263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000" y="2205316"/>
            <a:ext cx="7831853" cy="584775"/>
          </a:xfrm>
          <a:prstGeom prst="rect">
            <a:avLst/>
          </a:prstGeom>
          <a:noFill/>
        </p:spPr>
        <p:txBody>
          <a:bodyPr wrap="square" rtlCol="0">
            <a:spAutoFit/>
          </a:bodyPr>
          <a:lstStyle/>
          <a:p>
            <a:pPr algn="ctr"/>
            <a:r>
              <a:rPr lang="en-US" sz="3200" b="1" dirty="0">
                <a:solidFill>
                  <a:srgbClr val="0070C0"/>
                </a:solidFill>
              </a:rPr>
              <a:t>Questions?</a:t>
            </a:r>
          </a:p>
        </p:txBody>
      </p:sp>
      <p:pic>
        <p:nvPicPr>
          <p:cNvPr id="7" name="Picture 6" descr="D:\Qiming Lu\Pictures\rpi_sea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9"/>
          <p:cNvSpPr>
            <a:spLocks noGrp="1"/>
          </p:cNvSpPr>
          <p:nvPr>
            <p:ph type="sldNum" sz="quarter" idx="12"/>
          </p:nvPr>
        </p:nvSpPr>
        <p:spPr>
          <a:xfrm>
            <a:off x="6850929" y="8609"/>
            <a:ext cx="2057400" cy="365125"/>
          </a:xfrm>
        </p:spPr>
        <p:txBody>
          <a:bodyPr/>
          <a:lstStyle/>
          <a:p>
            <a:fld id="{D3F1B240-3F4D-4CCB-BF22-0C00AAF4EE4D}" type="slidenum">
              <a:rPr lang="en-US" smtClean="0"/>
              <a:t>53</a:t>
            </a:fld>
            <a:endParaRPr lang="en-US" dirty="0"/>
          </a:p>
        </p:txBody>
      </p:sp>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5521616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defRPr sz="2000" b="1" dirty="0"/>
        </a:defPPr>
      </a:lstStyle>
    </a:spDef>
    <a:txDef>
      <a:spPr>
        <a:noFill/>
      </a:spPr>
      <a:bodyPr wrap="square" rtlCol="0">
        <a:spAutoFit/>
      </a:bodyPr>
      <a:lstStyle>
        <a:defPPr algn="ctr">
          <a:defRPr sz="3200" b="1" dirty="0" smtClean="0">
            <a:solidFill>
              <a:srgbClr val="0070C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8329</TotalTime>
  <Words>4406</Words>
  <Application>Microsoft Office PowerPoint</Application>
  <PresentationFormat>On-screen Show (4:3)</PresentationFormat>
  <Paragraphs>482</Paragraphs>
  <Slides>53</Slides>
  <Notes>31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1" baseType="lpstr">
      <vt:lpstr>Arial</vt:lpstr>
      <vt:lpstr>Calibri</vt:lpstr>
      <vt:lpstr>Calibri Light</vt:lpstr>
      <vt:lpstr>Cambria Math</vt:lpstr>
      <vt:lpstr>Helvetica</vt:lpstr>
      <vt:lpstr>Wingdings</vt:lpstr>
      <vt:lpstr>Office Theme</vt:lpstr>
      <vt:lpstr>Equation</vt:lpstr>
      <vt:lpstr>PowerPoint Presentation</vt:lpstr>
      <vt:lpstr>Global Network Evolution: Transition Fraction</vt:lpstr>
      <vt:lpstr>Evolution of Transition Fractions </vt:lpstr>
      <vt:lpstr>Influence Among Risks</vt:lpstr>
      <vt:lpstr>PowerPoint Presentation</vt:lpstr>
      <vt:lpstr>PowerPoint Presentation</vt:lpstr>
      <vt:lpstr>PowerPoint Presentation</vt:lpstr>
      <vt:lpstr>PowerPoint Presentation</vt:lpstr>
      <vt:lpstr>PowerPoint Presentation</vt:lpstr>
      <vt:lpstr>Monte Carlo Simulation (2013 risk network)</vt:lpstr>
      <vt:lpstr>Monte Carlo Simulation (2013 risk network)</vt:lpstr>
      <vt:lpstr>Evolution of Economic Risks</vt:lpstr>
      <vt:lpstr>Evolution of Environmental Risks</vt:lpstr>
      <vt:lpstr>Evolution of Geopolitical Risks</vt:lpstr>
      <vt:lpstr>Evolution of Societal Risks</vt:lpstr>
      <vt:lpstr>Evolution of Technological Risks</vt:lpstr>
      <vt:lpstr>Risk Influence</vt:lpstr>
      <vt:lpstr>Global Risks Discovery</vt:lpstr>
      <vt:lpstr>Wikipedia Current Event Portal (WCEP)</vt:lpstr>
      <vt:lpstr>Story: 2004 Atlantic hurricane season </vt:lpstr>
      <vt:lpstr>Step1:</vt:lpstr>
      <vt:lpstr>Step 2:</vt:lpstr>
      <vt:lpstr>Step 3</vt:lpstr>
      <vt:lpstr>Step 4</vt:lpstr>
      <vt:lpstr>Step 5</vt:lpstr>
      <vt:lpstr>Risk event filtering tool</vt:lpstr>
      <vt:lpstr>Story: 2004 Atlantic hurricane season </vt:lpstr>
      <vt:lpstr>Relational dependencies</vt:lpstr>
      <vt:lpstr>Story: 2004 Atlantic hurricane season </vt:lpstr>
      <vt:lpstr>Political heat-map (Economic)</vt:lpstr>
      <vt:lpstr>Political heat-map (Environmental)</vt:lpstr>
      <vt:lpstr>Political heat-map (Geopolitical)</vt:lpstr>
      <vt:lpstr>Political heat-map (Societal)</vt:lpstr>
      <vt:lpstr>Political heat-map (Technological)</vt:lpstr>
      <vt:lpstr>Contributions:</vt:lpstr>
      <vt:lpstr>Risk network control</vt:lpstr>
      <vt:lpstr>Assumptions and limitations</vt:lpstr>
      <vt:lpstr>Risk control example</vt:lpstr>
      <vt:lpstr>Reactive control example</vt:lpstr>
      <vt:lpstr>Proactive control example</vt:lpstr>
      <vt:lpstr>Reactive vs Proactive</vt:lpstr>
      <vt:lpstr>Reactive phase</vt:lpstr>
      <vt:lpstr>Proactive phase</vt:lpstr>
      <vt:lpstr>Optimize functions</vt:lpstr>
      <vt:lpstr>Optimize functions</vt:lpstr>
      <vt:lpstr>Controllability and controllability index</vt:lpstr>
      <vt:lpstr>Log-Energy</vt:lpstr>
      <vt:lpstr>Nonnegative Control</vt:lpstr>
      <vt:lpstr>Linear vs Nonlinear</vt:lpstr>
      <vt:lpstr>Optimal energy</vt:lpstr>
      <vt:lpstr>Contributions:</vt:lpstr>
      <vt:lpstr>Contributions: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2015.10.18</dc:title>
  <dc:creator>Xin Lin</dc:creator>
  <cp:lastModifiedBy>Szymanski, Bolek</cp:lastModifiedBy>
  <cp:revision>206</cp:revision>
  <dcterms:created xsi:type="dcterms:W3CDTF">2015-10-18T15:36:53Z</dcterms:created>
  <dcterms:modified xsi:type="dcterms:W3CDTF">2021-10-30T22:40:25Z</dcterms:modified>
</cp:coreProperties>
</file>